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2" r:id="rId7"/>
    <p:sldId id="263" r:id="rId8"/>
    <p:sldId id="264" r:id="rId9"/>
    <p:sldId id="261"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8A27BE4-47F4-453D-8F80-976F93B535A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98FA0154-CD6A-4D80-95C4-A03DB8BC5A65}">
      <dgm:prSet phldrT="[Text]" custT="1"/>
      <dgm:spPr/>
      <dgm:t>
        <a:bodyPr/>
        <a:lstStyle/>
        <a:p>
          <a:r>
            <a:rPr lang="id-ID" sz="4000" b="1" dirty="0" smtClean="0"/>
            <a:t>AIM</a:t>
          </a:r>
          <a:endParaRPr lang="id-ID" sz="4000" b="1" dirty="0"/>
        </a:p>
      </dgm:t>
    </dgm:pt>
    <dgm:pt modelId="{D24C0BBB-ACDD-4856-B1E3-5ECD6378FE7D}" cxnId="{032A4538-2310-4F0F-BE41-17E53F5BAB83}" type="parTrans">
      <dgm:prSet/>
      <dgm:spPr/>
      <dgm:t>
        <a:bodyPr/>
        <a:lstStyle/>
        <a:p>
          <a:endParaRPr lang="id-ID"/>
        </a:p>
      </dgm:t>
    </dgm:pt>
    <dgm:pt modelId="{9D710098-CFC3-4ABE-B971-A8E2F86B2060}" cxnId="{032A4538-2310-4F0F-BE41-17E53F5BAB83}" type="sibTrans">
      <dgm:prSet/>
      <dgm:spPr/>
      <dgm:t>
        <a:bodyPr/>
        <a:lstStyle/>
        <a:p>
          <a:endParaRPr lang="id-ID"/>
        </a:p>
      </dgm:t>
    </dgm:pt>
    <dgm:pt modelId="{730F264B-5638-4580-9857-245248DBF4EC}">
      <dgm:prSet phldrT="[Text]"/>
      <dgm:spPr/>
      <dgm:t>
        <a:bodyPr/>
        <a:lstStyle/>
        <a:p>
          <a:r>
            <a:rPr lang="id-ID" b="1" dirty="0" smtClean="0"/>
            <a:t> to build students’ background knowledge about the topic thay are going to write or talk about in terms of content and vocabulary used</a:t>
          </a:r>
          <a:endParaRPr lang="id-ID" b="1" dirty="0"/>
        </a:p>
      </dgm:t>
    </dgm:pt>
    <dgm:pt modelId="{B18AB053-FB78-4033-9078-AF2364DBAAF7}" cxnId="{F84B266F-895E-48FD-A70A-FA3704185D39}" type="parTrans">
      <dgm:prSet/>
      <dgm:spPr/>
      <dgm:t>
        <a:bodyPr/>
        <a:lstStyle/>
        <a:p>
          <a:endParaRPr lang="id-ID"/>
        </a:p>
      </dgm:t>
    </dgm:pt>
    <dgm:pt modelId="{B540F9E4-6282-4516-8773-8B942E833182}" cxnId="{F84B266F-895E-48FD-A70A-FA3704185D39}" type="sibTrans">
      <dgm:prSet/>
      <dgm:spPr/>
      <dgm:t>
        <a:bodyPr/>
        <a:lstStyle/>
        <a:p>
          <a:endParaRPr lang="id-ID"/>
        </a:p>
      </dgm:t>
    </dgm:pt>
    <dgm:pt modelId="{90605797-E4F0-4898-930D-446946543452}">
      <dgm:prSet phldrT="[Text]" custT="1"/>
      <dgm:spPr/>
      <dgm:t>
        <a:bodyPr/>
        <a:lstStyle/>
        <a:p>
          <a:r>
            <a:rPr lang="id-ID" sz="4000" b="1" dirty="0" smtClean="0"/>
            <a:t>WHAT TO IDENTIFY</a:t>
          </a:r>
          <a:endParaRPr lang="id-ID" sz="4000" b="1" dirty="0"/>
        </a:p>
      </dgm:t>
    </dgm:pt>
    <dgm:pt modelId="{DB8AA4A2-9B6B-4C1D-B009-3C6E7A6D3359}" cxnId="{6B4C1C4E-C0A5-43EE-B940-670377453C20}" type="parTrans">
      <dgm:prSet/>
      <dgm:spPr/>
      <dgm:t>
        <a:bodyPr/>
        <a:lstStyle/>
        <a:p>
          <a:endParaRPr lang="id-ID"/>
        </a:p>
      </dgm:t>
    </dgm:pt>
    <dgm:pt modelId="{CA88876A-8855-46D1-8473-42D61C38D18C}" cxnId="{6B4C1C4E-C0A5-43EE-B940-670377453C20}" type="sibTrans">
      <dgm:prSet/>
      <dgm:spPr/>
      <dgm:t>
        <a:bodyPr/>
        <a:lstStyle/>
        <a:p>
          <a:endParaRPr lang="id-ID"/>
        </a:p>
      </dgm:t>
    </dgm:pt>
    <dgm:pt modelId="{3F4147AD-3EA6-4102-8544-55D51710A8D5}">
      <dgm:prSet phldrT="[Text]" custT="1"/>
      <dgm:spPr/>
      <dgm:t>
        <a:bodyPr/>
        <a:lstStyle/>
        <a:p>
          <a:r>
            <a:rPr lang="id-ID" sz="1800" b="1" dirty="0" smtClean="0"/>
            <a:t>What the field is</a:t>
          </a:r>
          <a:endParaRPr lang="id-ID" sz="1800" b="1" dirty="0"/>
        </a:p>
      </dgm:t>
    </dgm:pt>
    <dgm:pt modelId="{B18AEA7F-1BE3-426A-A866-34166549507A}" cxnId="{8DD821C6-4BF5-42B2-97FB-7FAFBC656447}" type="parTrans">
      <dgm:prSet/>
      <dgm:spPr/>
      <dgm:t>
        <a:bodyPr/>
        <a:lstStyle/>
        <a:p>
          <a:endParaRPr lang="id-ID"/>
        </a:p>
      </dgm:t>
    </dgm:pt>
    <dgm:pt modelId="{11B8CDD2-7256-4F12-A9AE-28B829B285A3}" cxnId="{8DD821C6-4BF5-42B2-97FB-7FAFBC656447}" type="sibTrans">
      <dgm:prSet/>
      <dgm:spPr/>
      <dgm:t>
        <a:bodyPr/>
        <a:lstStyle/>
        <a:p>
          <a:endParaRPr lang="id-ID"/>
        </a:p>
      </dgm:t>
    </dgm:pt>
    <dgm:pt modelId="{5B17D90B-3F7B-4915-8C5F-AF39DE66E495}">
      <dgm:prSet phldrT="[Text]" custT="1"/>
      <dgm:spPr/>
      <dgm:t>
        <a:bodyPr/>
        <a:lstStyle/>
        <a:p>
          <a:r>
            <a:rPr lang="id-ID" sz="1800" b="1" dirty="0" smtClean="0"/>
            <a:t>What part of the field will be explored</a:t>
          </a:r>
          <a:endParaRPr lang="id-ID" sz="1800" b="1" dirty="0"/>
        </a:p>
      </dgm:t>
    </dgm:pt>
    <dgm:pt modelId="{108163DF-B093-4AC7-B1DF-4F936B0F4F11}" cxnId="{09395ECE-2C94-4F90-82AB-8B127C9318F0}" type="parTrans">
      <dgm:prSet/>
      <dgm:spPr/>
      <dgm:t>
        <a:bodyPr/>
        <a:lstStyle/>
        <a:p>
          <a:endParaRPr lang="id-ID"/>
        </a:p>
      </dgm:t>
    </dgm:pt>
    <dgm:pt modelId="{2028CDA2-C36F-419C-BE9B-B8AFDC5C014C}" cxnId="{09395ECE-2C94-4F90-82AB-8B127C9318F0}" type="sibTrans">
      <dgm:prSet/>
      <dgm:spPr/>
      <dgm:t>
        <a:bodyPr/>
        <a:lstStyle/>
        <a:p>
          <a:endParaRPr lang="id-ID"/>
        </a:p>
      </dgm:t>
    </dgm:pt>
    <dgm:pt modelId="{01A8BFB2-4AE8-4B1B-B723-8F2B7C6D8DD8}">
      <dgm:prSet phldrT="[Text]" custT="1"/>
      <dgm:spPr/>
      <dgm:t>
        <a:bodyPr/>
        <a:lstStyle/>
        <a:p>
          <a:r>
            <a:rPr lang="id-ID" sz="1800" b="1" dirty="0" smtClean="0"/>
            <a:t>What the students already know about it</a:t>
          </a:r>
          <a:endParaRPr lang="id-ID" sz="1800" b="1" dirty="0"/>
        </a:p>
      </dgm:t>
    </dgm:pt>
    <dgm:pt modelId="{ABCB6B05-D6AC-49DF-9CB0-842E2BA7FFD6}" cxnId="{7C974223-A494-4E84-9EBF-1610494C621B}" type="parTrans">
      <dgm:prSet/>
      <dgm:spPr/>
      <dgm:t>
        <a:bodyPr/>
        <a:lstStyle/>
        <a:p>
          <a:endParaRPr lang="id-ID"/>
        </a:p>
      </dgm:t>
    </dgm:pt>
    <dgm:pt modelId="{E4A7D830-F390-4252-9704-7E474AC22880}" cxnId="{7C974223-A494-4E84-9EBF-1610494C621B}" type="sibTrans">
      <dgm:prSet/>
      <dgm:spPr/>
      <dgm:t>
        <a:bodyPr/>
        <a:lstStyle/>
        <a:p>
          <a:endParaRPr lang="id-ID"/>
        </a:p>
      </dgm:t>
    </dgm:pt>
    <dgm:pt modelId="{4B1E37E5-8905-4AD2-9024-B1C5FAA4C21D}">
      <dgm:prSet phldrT="[Text]"/>
      <dgm:spPr/>
      <dgm:t>
        <a:bodyPr/>
        <a:lstStyle/>
        <a:p>
          <a:endParaRPr lang="id-ID" sz="1300" dirty="0"/>
        </a:p>
      </dgm:t>
    </dgm:pt>
    <dgm:pt modelId="{7B503637-E947-47E1-A77B-22A910FEC980}" cxnId="{47C2C2FB-545D-491D-9812-47045A16E31E}" type="parTrans">
      <dgm:prSet/>
      <dgm:spPr/>
      <dgm:t>
        <a:bodyPr/>
        <a:lstStyle/>
        <a:p>
          <a:endParaRPr lang="id-ID"/>
        </a:p>
      </dgm:t>
    </dgm:pt>
    <dgm:pt modelId="{927E75CE-76C4-4C4E-A042-3BEB9AD6494A}" cxnId="{47C2C2FB-545D-491D-9812-47045A16E31E}" type="sibTrans">
      <dgm:prSet/>
      <dgm:spPr/>
      <dgm:t>
        <a:bodyPr/>
        <a:lstStyle/>
        <a:p>
          <a:endParaRPr lang="id-ID"/>
        </a:p>
      </dgm:t>
    </dgm:pt>
    <dgm:pt modelId="{8B7D6AF3-6E0D-4797-95C3-B9190F45307E}">
      <dgm:prSet phldrT="[Text]" custT="1"/>
      <dgm:spPr/>
      <dgm:t>
        <a:bodyPr/>
        <a:lstStyle/>
        <a:p>
          <a:r>
            <a:rPr lang="id-ID" sz="1800" b="1" dirty="0" smtClean="0"/>
            <a:t>What experience and activities will be part of the exploration</a:t>
          </a:r>
          <a:endParaRPr lang="id-ID" sz="1800" b="1" dirty="0"/>
        </a:p>
      </dgm:t>
    </dgm:pt>
    <dgm:pt modelId="{8A1F5B1D-7CDA-413D-98F6-BE09B6637036}" cxnId="{A83C8EE6-2E9A-42BB-8454-A25DE042A16D}" type="parTrans">
      <dgm:prSet/>
      <dgm:spPr/>
      <dgm:t>
        <a:bodyPr/>
        <a:lstStyle/>
        <a:p>
          <a:endParaRPr lang="id-ID"/>
        </a:p>
      </dgm:t>
    </dgm:pt>
    <dgm:pt modelId="{374A182A-04A3-4C31-AB58-1F1EFDA9692C}" cxnId="{A83C8EE6-2E9A-42BB-8454-A25DE042A16D}" type="sibTrans">
      <dgm:prSet/>
      <dgm:spPr/>
      <dgm:t>
        <a:bodyPr/>
        <a:lstStyle/>
        <a:p>
          <a:endParaRPr lang="id-ID"/>
        </a:p>
      </dgm:t>
    </dgm:pt>
    <dgm:pt modelId="{E3AF5496-1E25-421E-B396-E373ECF8B660}">
      <dgm:prSet phldrT="[Text]" custT="1"/>
      <dgm:spPr/>
      <dgm:t>
        <a:bodyPr/>
        <a:lstStyle/>
        <a:p>
          <a:r>
            <a:rPr lang="id-ID" sz="1800" b="1" dirty="0" smtClean="0"/>
            <a:t>How the information from the activities will be recorded and organized</a:t>
          </a:r>
          <a:endParaRPr lang="id-ID" sz="1800" b="1" dirty="0"/>
        </a:p>
      </dgm:t>
    </dgm:pt>
    <dgm:pt modelId="{6095F499-CFE6-4D07-8838-66ADDD124D98}" cxnId="{14D4F3D5-4149-4DA2-A40D-EE444A1EEDDD}" type="parTrans">
      <dgm:prSet/>
      <dgm:spPr/>
      <dgm:t>
        <a:bodyPr/>
        <a:lstStyle/>
        <a:p>
          <a:endParaRPr lang="id-ID"/>
        </a:p>
      </dgm:t>
    </dgm:pt>
    <dgm:pt modelId="{5D690070-49E8-44B5-9124-13642258AA8C}" cxnId="{14D4F3D5-4149-4DA2-A40D-EE444A1EEDDD}" type="sibTrans">
      <dgm:prSet/>
      <dgm:spPr/>
      <dgm:t>
        <a:bodyPr/>
        <a:lstStyle/>
        <a:p>
          <a:endParaRPr lang="id-ID"/>
        </a:p>
      </dgm:t>
    </dgm:pt>
    <dgm:pt modelId="{35170EEC-6BBF-4EE8-A1C0-4AB75153AD31}" type="pres">
      <dgm:prSet presAssocID="{E8A27BE4-47F4-453D-8F80-976F93B535A4}" presName="Name0" presStyleCnt="0">
        <dgm:presLayoutVars>
          <dgm:dir/>
          <dgm:animLvl val="lvl"/>
          <dgm:resizeHandles/>
        </dgm:presLayoutVars>
      </dgm:prSet>
      <dgm:spPr/>
      <dgm:t>
        <a:bodyPr/>
        <a:lstStyle/>
        <a:p>
          <a:endParaRPr lang="id-ID"/>
        </a:p>
      </dgm:t>
    </dgm:pt>
    <dgm:pt modelId="{1BA1BE59-9580-4208-B121-CACB03393B71}" type="pres">
      <dgm:prSet presAssocID="{98FA0154-CD6A-4D80-95C4-A03DB8BC5A65}" presName="linNode" presStyleCnt="0"/>
      <dgm:spPr/>
    </dgm:pt>
    <dgm:pt modelId="{F293E983-D7BF-4EF4-9241-DD9094C5D11C}" type="pres">
      <dgm:prSet presAssocID="{98FA0154-CD6A-4D80-95C4-A03DB8BC5A65}" presName="parentShp" presStyleLbl="node1" presStyleIdx="0" presStyleCnt="2" custScaleY="55995">
        <dgm:presLayoutVars>
          <dgm:bulletEnabled val="1"/>
        </dgm:presLayoutVars>
      </dgm:prSet>
      <dgm:spPr/>
      <dgm:t>
        <a:bodyPr/>
        <a:lstStyle/>
        <a:p>
          <a:endParaRPr lang="id-ID"/>
        </a:p>
      </dgm:t>
    </dgm:pt>
    <dgm:pt modelId="{D9A028DC-5F4D-4DB0-BD62-85F14BC687B1}" type="pres">
      <dgm:prSet presAssocID="{98FA0154-CD6A-4D80-95C4-A03DB8BC5A65}" presName="childShp" presStyleLbl="bgAccFollowNode1" presStyleIdx="0" presStyleCnt="2">
        <dgm:presLayoutVars>
          <dgm:bulletEnabled val="1"/>
        </dgm:presLayoutVars>
      </dgm:prSet>
      <dgm:spPr/>
      <dgm:t>
        <a:bodyPr/>
        <a:lstStyle/>
        <a:p>
          <a:endParaRPr lang="id-ID"/>
        </a:p>
      </dgm:t>
    </dgm:pt>
    <dgm:pt modelId="{F86BECFA-FACC-45B5-A685-AFFC85E7FE86}" type="pres">
      <dgm:prSet presAssocID="{9D710098-CFC3-4ABE-B971-A8E2F86B2060}" presName="spacing" presStyleCnt="0"/>
      <dgm:spPr/>
    </dgm:pt>
    <dgm:pt modelId="{FAA3CDF9-8A4E-47A4-8274-29BE7951B2DF}" type="pres">
      <dgm:prSet presAssocID="{90605797-E4F0-4898-930D-446946543452}" presName="linNode" presStyleCnt="0"/>
      <dgm:spPr/>
    </dgm:pt>
    <dgm:pt modelId="{90F7C3F0-6199-4FD3-B832-F11C1457557B}" type="pres">
      <dgm:prSet presAssocID="{90605797-E4F0-4898-930D-446946543452}" presName="parentShp" presStyleLbl="node1" presStyleIdx="1" presStyleCnt="2">
        <dgm:presLayoutVars>
          <dgm:bulletEnabled val="1"/>
        </dgm:presLayoutVars>
      </dgm:prSet>
      <dgm:spPr/>
      <dgm:t>
        <a:bodyPr/>
        <a:lstStyle/>
        <a:p>
          <a:endParaRPr lang="id-ID"/>
        </a:p>
      </dgm:t>
    </dgm:pt>
    <dgm:pt modelId="{5CC975EB-60D4-42B2-A4FB-C95ED9508125}" type="pres">
      <dgm:prSet presAssocID="{90605797-E4F0-4898-930D-446946543452}" presName="childShp" presStyleLbl="bgAccFollowNode1" presStyleIdx="1" presStyleCnt="2" custScaleY="142487">
        <dgm:presLayoutVars>
          <dgm:bulletEnabled val="1"/>
        </dgm:presLayoutVars>
      </dgm:prSet>
      <dgm:spPr/>
      <dgm:t>
        <a:bodyPr/>
        <a:lstStyle/>
        <a:p>
          <a:endParaRPr lang="id-ID"/>
        </a:p>
      </dgm:t>
    </dgm:pt>
  </dgm:ptLst>
  <dgm:cxnLst>
    <dgm:cxn modelId="{09395ECE-2C94-4F90-82AB-8B127C9318F0}" srcId="{90605797-E4F0-4898-930D-446946543452}" destId="{5B17D90B-3F7B-4915-8C5F-AF39DE66E495}" srcOrd="1" destOrd="0" parTransId="{108163DF-B093-4AC7-B1DF-4F936B0F4F11}" sibTransId="{2028CDA2-C36F-419C-BE9B-B8AFDC5C014C}"/>
    <dgm:cxn modelId="{A83C8EE6-2E9A-42BB-8454-A25DE042A16D}" srcId="{90605797-E4F0-4898-930D-446946543452}" destId="{8B7D6AF3-6E0D-4797-95C3-B9190F45307E}" srcOrd="3" destOrd="0" parTransId="{8A1F5B1D-7CDA-413D-98F6-BE09B6637036}" sibTransId="{374A182A-04A3-4C31-AB58-1F1EFDA9692C}"/>
    <dgm:cxn modelId="{E9D0CE76-DEC3-4CBE-B671-391B9A789D82}" type="presOf" srcId="{5B17D90B-3F7B-4915-8C5F-AF39DE66E495}" destId="{5CC975EB-60D4-42B2-A4FB-C95ED9508125}" srcOrd="0" destOrd="1" presId="urn:microsoft.com/office/officeart/2005/8/layout/vList6"/>
    <dgm:cxn modelId="{7DC26080-F651-42DD-8DD0-CAF599A81AB8}" type="presOf" srcId="{3F4147AD-3EA6-4102-8544-55D51710A8D5}" destId="{5CC975EB-60D4-42B2-A4FB-C95ED9508125}" srcOrd="0" destOrd="0" presId="urn:microsoft.com/office/officeart/2005/8/layout/vList6"/>
    <dgm:cxn modelId="{85F2D847-24F5-47C6-AFD4-F53DC80E2466}" type="presOf" srcId="{01A8BFB2-4AE8-4B1B-B723-8F2B7C6D8DD8}" destId="{5CC975EB-60D4-42B2-A4FB-C95ED9508125}" srcOrd="0" destOrd="2" presId="urn:microsoft.com/office/officeart/2005/8/layout/vList6"/>
    <dgm:cxn modelId="{0B0ABC36-1283-46D6-934C-8E2F639E3E06}" type="presOf" srcId="{4B1E37E5-8905-4AD2-9024-B1C5FAA4C21D}" destId="{5CC975EB-60D4-42B2-A4FB-C95ED9508125}" srcOrd="0" destOrd="5" presId="urn:microsoft.com/office/officeart/2005/8/layout/vList6"/>
    <dgm:cxn modelId="{032A4538-2310-4F0F-BE41-17E53F5BAB83}" srcId="{E8A27BE4-47F4-453D-8F80-976F93B535A4}" destId="{98FA0154-CD6A-4D80-95C4-A03DB8BC5A65}" srcOrd="0" destOrd="0" parTransId="{D24C0BBB-ACDD-4856-B1E3-5ECD6378FE7D}" sibTransId="{9D710098-CFC3-4ABE-B971-A8E2F86B2060}"/>
    <dgm:cxn modelId="{195F5030-A986-4A40-AACF-E20FD5FE819C}" type="presOf" srcId="{98FA0154-CD6A-4D80-95C4-A03DB8BC5A65}" destId="{F293E983-D7BF-4EF4-9241-DD9094C5D11C}" srcOrd="0" destOrd="0" presId="urn:microsoft.com/office/officeart/2005/8/layout/vList6"/>
    <dgm:cxn modelId="{14D4F3D5-4149-4DA2-A40D-EE444A1EEDDD}" srcId="{90605797-E4F0-4898-930D-446946543452}" destId="{E3AF5496-1E25-421E-B396-E373ECF8B660}" srcOrd="4" destOrd="0" parTransId="{6095F499-CFE6-4D07-8838-66ADDD124D98}" sibTransId="{5D690070-49E8-44B5-9124-13642258AA8C}"/>
    <dgm:cxn modelId="{F84B266F-895E-48FD-A70A-FA3704185D39}" srcId="{98FA0154-CD6A-4D80-95C4-A03DB8BC5A65}" destId="{730F264B-5638-4580-9857-245248DBF4EC}" srcOrd="0" destOrd="0" parTransId="{B18AB053-FB78-4033-9078-AF2364DBAAF7}" sibTransId="{B540F9E4-6282-4516-8773-8B942E833182}"/>
    <dgm:cxn modelId="{47C2C2FB-545D-491D-9812-47045A16E31E}" srcId="{90605797-E4F0-4898-930D-446946543452}" destId="{4B1E37E5-8905-4AD2-9024-B1C5FAA4C21D}" srcOrd="5" destOrd="0" parTransId="{7B503637-E947-47E1-A77B-22A910FEC980}" sibTransId="{927E75CE-76C4-4C4E-A042-3BEB9AD6494A}"/>
    <dgm:cxn modelId="{6B4C1C4E-C0A5-43EE-B940-670377453C20}" srcId="{E8A27BE4-47F4-453D-8F80-976F93B535A4}" destId="{90605797-E4F0-4898-930D-446946543452}" srcOrd="1" destOrd="0" parTransId="{DB8AA4A2-9B6B-4C1D-B009-3C6E7A6D3359}" sibTransId="{CA88876A-8855-46D1-8473-42D61C38D18C}"/>
    <dgm:cxn modelId="{891FC20D-C519-4A71-AF5B-8B008F94909F}" type="presOf" srcId="{E8A27BE4-47F4-453D-8F80-976F93B535A4}" destId="{35170EEC-6BBF-4EE8-A1C0-4AB75153AD31}" srcOrd="0" destOrd="0" presId="urn:microsoft.com/office/officeart/2005/8/layout/vList6"/>
    <dgm:cxn modelId="{90699DAC-4FCB-44AF-A265-AAB40EBBF08E}" type="presOf" srcId="{730F264B-5638-4580-9857-245248DBF4EC}" destId="{D9A028DC-5F4D-4DB0-BD62-85F14BC687B1}" srcOrd="0" destOrd="0" presId="urn:microsoft.com/office/officeart/2005/8/layout/vList6"/>
    <dgm:cxn modelId="{7C974223-A494-4E84-9EBF-1610494C621B}" srcId="{90605797-E4F0-4898-930D-446946543452}" destId="{01A8BFB2-4AE8-4B1B-B723-8F2B7C6D8DD8}" srcOrd="2" destOrd="0" parTransId="{ABCB6B05-D6AC-49DF-9CB0-842E2BA7FFD6}" sibTransId="{E4A7D830-F390-4252-9704-7E474AC22880}"/>
    <dgm:cxn modelId="{48111FAB-0E7F-4807-8497-A76522B65DC2}" type="presOf" srcId="{8B7D6AF3-6E0D-4797-95C3-B9190F45307E}" destId="{5CC975EB-60D4-42B2-A4FB-C95ED9508125}" srcOrd="0" destOrd="3" presId="urn:microsoft.com/office/officeart/2005/8/layout/vList6"/>
    <dgm:cxn modelId="{90A3D8C2-15A6-493C-819F-EA2EA212D6EE}" type="presOf" srcId="{90605797-E4F0-4898-930D-446946543452}" destId="{90F7C3F0-6199-4FD3-B832-F11C1457557B}" srcOrd="0" destOrd="0" presId="urn:microsoft.com/office/officeart/2005/8/layout/vList6"/>
    <dgm:cxn modelId="{8DD821C6-4BF5-42B2-97FB-7FAFBC656447}" srcId="{90605797-E4F0-4898-930D-446946543452}" destId="{3F4147AD-3EA6-4102-8544-55D51710A8D5}" srcOrd="0" destOrd="0" parTransId="{B18AEA7F-1BE3-426A-A866-34166549507A}" sibTransId="{11B8CDD2-7256-4F12-A9AE-28B829B285A3}"/>
    <dgm:cxn modelId="{03760578-A55D-40F0-BCBA-8502B7335B87}" type="presOf" srcId="{E3AF5496-1E25-421E-B396-E373ECF8B660}" destId="{5CC975EB-60D4-42B2-A4FB-C95ED9508125}" srcOrd="0" destOrd="4" presId="urn:microsoft.com/office/officeart/2005/8/layout/vList6"/>
    <dgm:cxn modelId="{5F8BC4DA-D3DB-40EC-AEA0-A50552D65967}" type="presParOf" srcId="{35170EEC-6BBF-4EE8-A1C0-4AB75153AD31}" destId="{1BA1BE59-9580-4208-B121-CACB03393B71}" srcOrd="0" destOrd="0" presId="urn:microsoft.com/office/officeart/2005/8/layout/vList6"/>
    <dgm:cxn modelId="{BD323590-79F8-45BD-A5A2-9D1C6923009C}" type="presParOf" srcId="{1BA1BE59-9580-4208-B121-CACB03393B71}" destId="{F293E983-D7BF-4EF4-9241-DD9094C5D11C}" srcOrd="0" destOrd="0" presId="urn:microsoft.com/office/officeart/2005/8/layout/vList6"/>
    <dgm:cxn modelId="{90122413-EAB0-4228-984A-6B901FD2D595}" type="presParOf" srcId="{1BA1BE59-9580-4208-B121-CACB03393B71}" destId="{D9A028DC-5F4D-4DB0-BD62-85F14BC687B1}" srcOrd="1" destOrd="0" presId="urn:microsoft.com/office/officeart/2005/8/layout/vList6"/>
    <dgm:cxn modelId="{7AD51F6B-3DB7-466C-911D-0D782DD75F9E}" type="presParOf" srcId="{35170EEC-6BBF-4EE8-A1C0-4AB75153AD31}" destId="{F86BECFA-FACC-45B5-A685-AFFC85E7FE86}" srcOrd="1" destOrd="0" presId="urn:microsoft.com/office/officeart/2005/8/layout/vList6"/>
    <dgm:cxn modelId="{D2BED955-0184-4F10-AE94-D5BEAACA54B0}" type="presParOf" srcId="{35170EEC-6BBF-4EE8-A1C0-4AB75153AD31}" destId="{FAA3CDF9-8A4E-47A4-8274-29BE7951B2DF}" srcOrd="2" destOrd="0" presId="urn:microsoft.com/office/officeart/2005/8/layout/vList6"/>
    <dgm:cxn modelId="{53C80AA5-D21B-4836-8DAA-0056926257FB}" type="presParOf" srcId="{FAA3CDF9-8A4E-47A4-8274-29BE7951B2DF}" destId="{90F7C3F0-6199-4FD3-B832-F11C1457557B}" srcOrd="0" destOrd="0" presId="urn:microsoft.com/office/officeart/2005/8/layout/vList6"/>
    <dgm:cxn modelId="{3BFB938F-882C-46BE-9825-300D44FC0B95}" type="presParOf" srcId="{FAA3CDF9-8A4E-47A4-8274-29BE7951B2DF}" destId="{5CC975EB-60D4-42B2-A4FB-C95ED9508125}" srcOrd="1" destOrd="0" presId="urn:microsoft.com/office/officeart/2005/8/layout/vList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8D6201-CFBC-4BB9-9DA2-B0E4576033C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9A63BD04-0F73-47B6-A816-F6F2BC29CBBC}">
      <dgm:prSet phldrT="[Text]"/>
      <dgm:spPr/>
      <dgm:t>
        <a:bodyPr/>
        <a:lstStyle/>
        <a:p>
          <a:r>
            <a:rPr lang="id-ID" dirty="0" smtClean="0"/>
            <a:t>AIM</a:t>
          </a:r>
          <a:endParaRPr lang="id-ID" dirty="0"/>
        </a:p>
      </dgm:t>
    </dgm:pt>
    <dgm:pt modelId="{EC4646EF-7FD0-41FF-897A-4879C5F77D18}" cxnId="{65A40DAA-0175-4DBF-B173-E96B3CB60E2C}" type="parTrans">
      <dgm:prSet/>
      <dgm:spPr/>
      <dgm:t>
        <a:bodyPr/>
        <a:lstStyle/>
        <a:p>
          <a:endParaRPr lang="id-ID"/>
        </a:p>
      </dgm:t>
    </dgm:pt>
    <dgm:pt modelId="{0FC75A54-3024-405B-B6B1-BB63053303FB}" cxnId="{65A40DAA-0175-4DBF-B173-E96B3CB60E2C}" type="sibTrans">
      <dgm:prSet/>
      <dgm:spPr/>
      <dgm:t>
        <a:bodyPr/>
        <a:lstStyle/>
        <a:p>
          <a:endParaRPr lang="id-ID"/>
        </a:p>
      </dgm:t>
    </dgm:pt>
    <dgm:pt modelId="{A5B00B45-83E1-4742-BCF3-DAC2C93DC7E0}">
      <dgm:prSet phldrT="[Text]"/>
      <dgm:spPr/>
      <dgm:t>
        <a:bodyPr/>
        <a:lstStyle/>
        <a:p>
          <a:r>
            <a:rPr lang="id-ID" dirty="0" smtClean="0"/>
            <a:t> To provide a chance for students to practice writing in groups and apply their critical thinking skills in working in groups, in discussing with peers</a:t>
          </a:r>
          <a:endParaRPr lang="id-ID" dirty="0"/>
        </a:p>
      </dgm:t>
    </dgm:pt>
    <dgm:pt modelId="{FFABA1E9-9D3B-4F2A-8AD6-CB24B7A32AB6}" cxnId="{794CD990-D023-43C7-91B2-26FBE1EB6455}" type="parTrans">
      <dgm:prSet/>
      <dgm:spPr/>
      <dgm:t>
        <a:bodyPr/>
        <a:lstStyle/>
        <a:p>
          <a:endParaRPr lang="id-ID"/>
        </a:p>
      </dgm:t>
    </dgm:pt>
    <dgm:pt modelId="{D2D6AA54-ECEC-4D7B-9241-6DC53EF0043B}" cxnId="{794CD990-D023-43C7-91B2-26FBE1EB6455}" type="sibTrans">
      <dgm:prSet/>
      <dgm:spPr/>
      <dgm:t>
        <a:bodyPr/>
        <a:lstStyle/>
        <a:p>
          <a:endParaRPr lang="id-ID"/>
        </a:p>
      </dgm:t>
    </dgm:pt>
    <dgm:pt modelId="{B095AF57-A864-42DD-AD2D-BEC4DD75F9AC}">
      <dgm:prSet phldrT="[Text]"/>
      <dgm:spPr/>
      <dgm:t>
        <a:bodyPr/>
        <a:lstStyle/>
        <a:p>
          <a:r>
            <a:rPr lang="id-ID" dirty="0" smtClean="0"/>
            <a:t>PREPARATION</a:t>
          </a:r>
          <a:endParaRPr lang="id-ID" dirty="0"/>
        </a:p>
      </dgm:t>
    </dgm:pt>
    <dgm:pt modelId="{DE90CB43-1FF5-4E0B-950B-790A14730B35}" cxnId="{5FD976C4-2F93-47ED-A394-5903E0BA9DB4}" type="parTrans">
      <dgm:prSet/>
      <dgm:spPr/>
      <dgm:t>
        <a:bodyPr/>
        <a:lstStyle/>
        <a:p>
          <a:endParaRPr lang="id-ID"/>
        </a:p>
      </dgm:t>
    </dgm:pt>
    <dgm:pt modelId="{AECFC7F7-E804-45A9-A9D1-7AF81F399F55}" cxnId="{5FD976C4-2F93-47ED-A394-5903E0BA9DB4}" type="sibTrans">
      <dgm:prSet/>
      <dgm:spPr/>
      <dgm:t>
        <a:bodyPr/>
        <a:lstStyle/>
        <a:p>
          <a:endParaRPr lang="id-ID"/>
        </a:p>
      </dgm:t>
    </dgm:pt>
    <dgm:pt modelId="{1ED2B4C5-622A-4992-ACE3-E22A890E681B}">
      <dgm:prSet phldrT="[Text]" custT="1"/>
      <dgm:spPr/>
      <dgm:t>
        <a:bodyPr/>
        <a:lstStyle/>
        <a:p>
          <a:r>
            <a:rPr lang="id-ID" sz="2000" b="1" dirty="0" smtClean="0"/>
            <a:t>Information can be built-up through research which can involve observations, interviewing, film and video viewing, reading, and notetaking</a:t>
          </a:r>
          <a:endParaRPr lang="id-ID" sz="2000" b="1" dirty="0"/>
        </a:p>
      </dgm:t>
    </dgm:pt>
    <dgm:pt modelId="{CE5652F4-60CF-45CD-B693-18ECEE35E044}" cxnId="{83CEB90E-EFC9-4324-9EF8-4482785A9FC0}" type="parTrans">
      <dgm:prSet/>
      <dgm:spPr/>
      <dgm:t>
        <a:bodyPr/>
        <a:lstStyle/>
        <a:p>
          <a:endParaRPr lang="id-ID"/>
        </a:p>
      </dgm:t>
    </dgm:pt>
    <dgm:pt modelId="{8CC041AE-021B-4AC3-93B1-8C5AC2A24C42}" cxnId="{83CEB90E-EFC9-4324-9EF8-4482785A9FC0}" type="sibTrans">
      <dgm:prSet/>
      <dgm:spPr/>
      <dgm:t>
        <a:bodyPr/>
        <a:lstStyle/>
        <a:p>
          <a:endParaRPr lang="id-ID"/>
        </a:p>
      </dgm:t>
    </dgm:pt>
    <dgm:pt modelId="{D7426DCB-E8FC-412F-989D-4AD7BD482F31}">
      <dgm:prSet phldrT="[Text]" custT="1"/>
      <dgm:spPr/>
      <dgm:t>
        <a:bodyPr/>
        <a:lstStyle/>
        <a:p>
          <a:r>
            <a:rPr lang="id-ID" sz="2000" b="1" dirty="0" smtClean="0"/>
            <a:t>The teacher guides the students in jointly constructing a new text of the same genre</a:t>
          </a:r>
          <a:endParaRPr lang="id-ID" sz="2000" b="1" dirty="0"/>
        </a:p>
      </dgm:t>
    </dgm:pt>
    <dgm:pt modelId="{C3E4E0E2-2A0D-47DE-9C27-20EF916D0AE6}" cxnId="{5596571B-2129-40D5-B1CA-329D6A14E67E}" type="parTrans">
      <dgm:prSet/>
      <dgm:spPr/>
      <dgm:t>
        <a:bodyPr/>
        <a:lstStyle/>
        <a:p>
          <a:endParaRPr lang="id-ID"/>
        </a:p>
      </dgm:t>
    </dgm:pt>
    <dgm:pt modelId="{C0417112-C03B-4CBC-8743-0D93507E45F8}" cxnId="{5596571B-2129-40D5-B1CA-329D6A14E67E}" type="sibTrans">
      <dgm:prSet/>
      <dgm:spPr/>
      <dgm:t>
        <a:bodyPr/>
        <a:lstStyle/>
        <a:p>
          <a:endParaRPr lang="id-ID"/>
        </a:p>
      </dgm:t>
    </dgm:pt>
    <dgm:pt modelId="{FE2A70AD-B3A4-4645-8AA9-55109052339A}" type="pres">
      <dgm:prSet presAssocID="{4A8D6201-CFBC-4BB9-9DA2-B0E4576033CE}" presName="Name0" presStyleCnt="0">
        <dgm:presLayoutVars>
          <dgm:dir/>
          <dgm:animLvl val="lvl"/>
          <dgm:resizeHandles/>
        </dgm:presLayoutVars>
      </dgm:prSet>
      <dgm:spPr/>
      <dgm:t>
        <a:bodyPr/>
        <a:lstStyle/>
        <a:p>
          <a:endParaRPr lang="id-ID"/>
        </a:p>
      </dgm:t>
    </dgm:pt>
    <dgm:pt modelId="{D8190FB5-A50A-46D6-BFF4-06F71533473B}" type="pres">
      <dgm:prSet presAssocID="{9A63BD04-0F73-47B6-A816-F6F2BC29CBBC}" presName="linNode" presStyleCnt="0"/>
      <dgm:spPr/>
    </dgm:pt>
    <dgm:pt modelId="{E172E870-1F35-4F45-B06D-7FF3573CDAF7}" type="pres">
      <dgm:prSet presAssocID="{9A63BD04-0F73-47B6-A816-F6F2BC29CBBC}" presName="parentShp" presStyleLbl="node1" presStyleIdx="0" presStyleCnt="2" custScaleX="63940" custScaleY="57487">
        <dgm:presLayoutVars>
          <dgm:bulletEnabled val="1"/>
        </dgm:presLayoutVars>
      </dgm:prSet>
      <dgm:spPr/>
      <dgm:t>
        <a:bodyPr/>
        <a:lstStyle/>
        <a:p>
          <a:endParaRPr lang="id-ID"/>
        </a:p>
      </dgm:t>
    </dgm:pt>
    <dgm:pt modelId="{20149F56-0644-413C-983A-779E285C10DB}" type="pres">
      <dgm:prSet presAssocID="{9A63BD04-0F73-47B6-A816-F6F2BC29CBBC}" presName="childShp" presStyleLbl="bgAccFollowNode1" presStyleIdx="0" presStyleCnt="2">
        <dgm:presLayoutVars>
          <dgm:bulletEnabled val="1"/>
        </dgm:presLayoutVars>
      </dgm:prSet>
      <dgm:spPr/>
      <dgm:t>
        <a:bodyPr/>
        <a:lstStyle/>
        <a:p>
          <a:endParaRPr lang="id-ID"/>
        </a:p>
      </dgm:t>
    </dgm:pt>
    <dgm:pt modelId="{B7AAF850-D289-417A-8DE8-9D8F96688828}" type="pres">
      <dgm:prSet presAssocID="{0FC75A54-3024-405B-B6B1-BB63053303FB}" presName="spacing" presStyleCnt="0"/>
      <dgm:spPr/>
    </dgm:pt>
    <dgm:pt modelId="{4B511859-3BB3-455B-BFBA-1A94B50F4D6C}" type="pres">
      <dgm:prSet presAssocID="{B095AF57-A864-42DD-AD2D-BEC4DD75F9AC}" presName="linNode" presStyleCnt="0"/>
      <dgm:spPr/>
    </dgm:pt>
    <dgm:pt modelId="{2D62641A-15C9-4E20-9609-B5541764BCCE}" type="pres">
      <dgm:prSet presAssocID="{B095AF57-A864-42DD-AD2D-BEC4DD75F9AC}" presName="parentShp" presStyleLbl="node1" presStyleIdx="1" presStyleCnt="2" custScaleY="64451">
        <dgm:presLayoutVars>
          <dgm:bulletEnabled val="1"/>
        </dgm:presLayoutVars>
      </dgm:prSet>
      <dgm:spPr/>
      <dgm:t>
        <a:bodyPr/>
        <a:lstStyle/>
        <a:p>
          <a:endParaRPr lang="id-ID"/>
        </a:p>
      </dgm:t>
    </dgm:pt>
    <dgm:pt modelId="{4621ED5E-4C4F-4533-93A6-3F15F0E8F330}" type="pres">
      <dgm:prSet presAssocID="{B095AF57-A864-42DD-AD2D-BEC4DD75F9AC}" presName="childShp" presStyleLbl="bgAccFollowNode1" presStyleIdx="1" presStyleCnt="2">
        <dgm:presLayoutVars>
          <dgm:bulletEnabled val="1"/>
        </dgm:presLayoutVars>
      </dgm:prSet>
      <dgm:spPr/>
      <dgm:t>
        <a:bodyPr/>
        <a:lstStyle/>
        <a:p>
          <a:endParaRPr lang="id-ID"/>
        </a:p>
      </dgm:t>
    </dgm:pt>
  </dgm:ptLst>
  <dgm:cxnLst>
    <dgm:cxn modelId="{A387B399-D33E-41D4-A575-D248310E45CD}" type="presOf" srcId="{1ED2B4C5-622A-4992-ACE3-E22A890E681B}" destId="{4621ED5E-4C4F-4533-93A6-3F15F0E8F330}" srcOrd="0" destOrd="0" presId="urn:microsoft.com/office/officeart/2005/8/layout/vList6"/>
    <dgm:cxn modelId="{C8CA79C3-D6D0-46EB-8523-87C43A1FC237}" type="presOf" srcId="{B095AF57-A864-42DD-AD2D-BEC4DD75F9AC}" destId="{2D62641A-15C9-4E20-9609-B5541764BCCE}" srcOrd="0" destOrd="0" presId="urn:microsoft.com/office/officeart/2005/8/layout/vList6"/>
    <dgm:cxn modelId="{83CEB90E-EFC9-4324-9EF8-4482785A9FC0}" srcId="{B095AF57-A864-42DD-AD2D-BEC4DD75F9AC}" destId="{1ED2B4C5-622A-4992-ACE3-E22A890E681B}" srcOrd="0" destOrd="0" parTransId="{CE5652F4-60CF-45CD-B693-18ECEE35E044}" sibTransId="{8CC041AE-021B-4AC3-93B1-8C5AC2A24C42}"/>
    <dgm:cxn modelId="{13C07E58-C481-4DEB-8606-0EDD79BC1F79}" type="presOf" srcId="{9A63BD04-0F73-47B6-A816-F6F2BC29CBBC}" destId="{E172E870-1F35-4F45-B06D-7FF3573CDAF7}" srcOrd="0" destOrd="0" presId="urn:microsoft.com/office/officeart/2005/8/layout/vList6"/>
    <dgm:cxn modelId="{DC90267B-3634-4EAD-B211-F6664C2E8E42}" type="presOf" srcId="{A5B00B45-83E1-4742-BCF3-DAC2C93DC7E0}" destId="{20149F56-0644-413C-983A-779E285C10DB}" srcOrd="0" destOrd="0" presId="urn:microsoft.com/office/officeart/2005/8/layout/vList6"/>
    <dgm:cxn modelId="{5FD976C4-2F93-47ED-A394-5903E0BA9DB4}" srcId="{4A8D6201-CFBC-4BB9-9DA2-B0E4576033CE}" destId="{B095AF57-A864-42DD-AD2D-BEC4DD75F9AC}" srcOrd="1" destOrd="0" parTransId="{DE90CB43-1FF5-4E0B-950B-790A14730B35}" sibTransId="{AECFC7F7-E804-45A9-A9D1-7AF81F399F55}"/>
    <dgm:cxn modelId="{5596571B-2129-40D5-B1CA-329D6A14E67E}" srcId="{B095AF57-A864-42DD-AD2D-BEC4DD75F9AC}" destId="{D7426DCB-E8FC-412F-989D-4AD7BD482F31}" srcOrd="1" destOrd="0" parTransId="{C3E4E0E2-2A0D-47DE-9C27-20EF916D0AE6}" sibTransId="{C0417112-C03B-4CBC-8743-0D93507E45F8}"/>
    <dgm:cxn modelId="{1269BBAC-0D1C-432B-B446-1D845A39CA20}" type="presOf" srcId="{4A8D6201-CFBC-4BB9-9DA2-B0E4576033CE}" destId="{FE2A70AD-B3A4-4645-8AA9-55109052339A}" srcOrd="0" destOrd="0" presId="urn:microsoft.com/office/officeart/2005/8/layout/vList6"/>
    <dgm:cxn modelId="{65A40DAA-0175-4DBF-B173-E96B3CB60E2C}" srcId="{4A8D6201-CFBC-4BB9-9DA2-B0E4576033CE}" destId="{9A63BD04-0F73-47B6-A816-F6F2BC29CBBC}" srcOrd="0" destOrd="0" parTransId="{EC4646EF-7FD0-41FF-897A-4879C5F77D18}" sibTransId="{0FC75A54-3024-405B-B6B1-BB63053303FB}"/>
    <dgm:cxn modelId="{794CD990-D023-43C7-91B2-26FBE1EB6455}" srcId="{9A63BD04-0F73-47B6-A816-F6F2BC29CBBC}" destId="{A5B00B45-83E1-4742-BCF3-DAC2C93DC7E0}" srcOrd="0" destOrd="0" parTransId="{FFABA1E9-9D3B-4F2A-8AD6-CB24B7A32AB6}" sibTransId="{D2D6AA54-ECEC-4D7B-9241-6DC53EF0043B}"/>
    <dgm:cxn modelId="{20F06E19-B451-45ED-993E-319918945F49}" type="presOf" srcId="{D7426DCB-E8FC-412F-989D-4AD7BD482F31}" destId="{4621ED5E-4C4F-4533-93A6-3F15F0E8F330}" srcOrd="0" destOrd="1" presId="urn:microsoft.com/office/officeart/2005/8/layout/vList6"/>
    <dgm:cxn modelId="{A0523512-1E95-4F86-86B5-A6FB1ED5F84A}" type="presParOf" srcId="{FE2A70AD-B3A4-4645-8AA9-55109052339A}" destId="{D8190FB5-A50A-46D6-BFF4-06F71533473B}" srcOrd="0" destOrd="0" presId="urn:microsoft.com/office/officeart/2005/8/layout/vList6"/>
    <dgm:cxn modelId="{C871FEE6-D8D1-4696-8F6D-BBC3DBD2B8AE}" type="presParOf" srcId="{D8190FB5-A50A-46D6-BFF4-06F71533473B}" destId="{E172E870-1F35-4F45-B06D-7FF3573CDAF7}" srcOrd="0" destOrd="0" presId="urn:microsoft.com/office/officeart/2005/8/layout/vList6"/>
    <dgm:cxn modelId="{583464BA-27BD-4883-BFCD-3814D6C659A6}" type="presParOf" srcId="{D8190FB5-A50A-46D6-BFF4-06F71533473B}" destId="{20149F56-0644-413C-983A-779E285C10DB}" srcOrd="1" destOrd="0" presId="urn:microsoft.com/office/officeart/2005/8/layout/vList6"/>
    <dgm:cxn modelId="{4750C6D5-8AD8-4268-85B2-A00097703118}" type="presParOf" srcId="{FE2A70AD-B3A4-4645-8AA9-55109052339A}" destId="{B7AAF850-D289-417A-8DE8-9D8F96688828}" srcOrd="1" destOrd="0" presId="urn:microsoft.com/office/officeart/2005/8/layout/vList6"/>
    <dgm:cxn modelId="{E8E8863C-32A9-4E37-9493-A953F28F6A43}" type="presParOf" srcId="{FE2A70AD-B3A4-4645-8AA9-55109052339A}" destId="{4B511859-3BB3-455B-BFBA-1A94B50F4D6C}" srcOrd="2" destOrd="0" presId="urn:microsoft.com/office/officeart/2005/8/layout/vList6"/>
    <dgm:cxn modelId="{73A5678F-FCCE-4D48-B321-D3F3F3479C12}" type="presParOf" srcId="{4B511859-3BB3-455B-BFBA-1A94B50F4D6C}" destId="{2D62641A-15C9-4E20-9609-B5541764BCCE}" srcOrd="0" destOrd="0" presId="urn:microsoft.com/office/officeart/2005/8/layout/vList6"/>
    <dgm:cxn modelId="{E535E330-1C76-468C-8381-880FF7BA5299}" type="presParOf" srcId="{4B511859-3BB3-455B-BFBA-1A94B50F4D6C}" destId="{4621ED5E-4C4F-4533-93A6-3F15F0E8F330}" srcOrd="1" destOrd="0" presId="urn:microsoft.com/office/officeart/2005/8/layout/vList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D6D77E-6AB6-45B5-939F-8FFE6C1A997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BB0267E7-715B-480F-A154-3ED2B423E994}">
      <dgm:prSet phldrT="[Text]"/>
      <dgm:spPr/>
      <dgm:t>
        <a:bodyPr/>
        <a:lstStyle/>
        <a:p>
          <a:r>
            <a:rPr lang="id-ID" dirty="0" smtClean="0"/>
            <a:t>AIM</a:t>
          </a:r>
          <a:endParaRPr lang="id-ID" dirty="0"/>
        </a:p>
      </dgm:t>
    </dgm:pt>
    <dgm:pt modelId="{C9727ADF-E8E6-4BEC-8F0A-D0F47D2D4720}" cxnId="{072779F5-523A-40E7-B75B-AA8E63682A6E}" type="parTrans">
      <dgm:prSet/>
      <dgm:spPr/>
      <dgm:t>
        <a:bodyPr/>
        <a:lstStyle/>
        <a:p>
          <a:endParaRPr lang="id-ID"/>
        </a:p>
      </dgm:t>
    </dgm:pt>
    <dgm:pt modelId="{A553E0AA-1DCC-436D-AE54-F00D519A985B}" cxnId="{072779F5-523A-40E7-B75B-AA8E63682A6E}" type="sibTrans">
      <dgm:prSet/>
      <dgm:spPr/>
      <dgm:t>
        <a:bodyPr/>
        <a:lstStyle/>
        <a:p>
          <a:endParaRPr lang="id-ID"/>
        </a:p>
      </dgm:t>
    </dgm:pt>
    <dgm:pt modelId="{E84617D0-13A5-4394-A1E2-35C49DD93EC6}">
      <dgm:prSet phldrT="[Text]"/>
      <dgm:spPr/>
      <dgm:t>
        <a:bodyPr/>
        <a:lstStyle/>
        <a:p>
          <a:r>
            <a:rPr lang="id-ID" dirty="0" smtClean="0"/>
            <a:t> give students a chance to practise individually the speaking or writing skills they have acquired from the previous stages</a:t>
          </a:r>
          <a:endParaRPr lang="id-ID" dirty="0"/>
        </a:p>
      </dgm:t>
    </dgm:pt>
    <dgm:pt modelId="{261EA3C8-D354-40C7-8AE5-8E5D5B16DFD2}" cxnId="{0539CB5C-E42A-4BA0-99F6-F0BA143B18DE}" type="parTrans">
      <dgm:prSet/>
      <dgm:spPr/>
      <dgm:t>
        <a:bodyPr/>
        <a:lstStyle/>
        <a:p>
          <a:endParaRPr lang="id-ID"/>
        </a:p>
      </dgm:t>
    </dgm:pt>
    <dgm:pt modelId="{9088D425-0825-49F5-82BA-97461E1B6BEF}" cxnId="{0539CB5C-E42A-4BA0-99F6-F0BA143B18DE}" type="sibTrans">
      <dgm:prSet/>
      <dgm:spPr/>
      <dgm:t>
        <a:bodyPr/>
        <a:lstStyle/>
        <a:p>
          <a:endParaRPr lang="id-ID"/>
        </a:p>
      </dgm:t>
    </dgm:pt>
    <dgm:pt modelId="{0F6D808D-DC73-448F-821B-F61B8B2E63F5}">
      <dgm:prSet phldrT="[Text]"/>
      <dgm:spPr/>
      <dgm:t>
        <a:bodyPr/>
        <a:lstStyle/>
        <a:p>
          <a:r>
            <a:rPr lang="id-ID" dirty="0" smtClean="0"/>
            <a:t>IMPORTANT POINT</a:t>
          </a:r>
          <a:endParaRPr lang="id-ID" dirty="0"/>
        </a:p>
      </dgm:t>
    </dgm:pt>
    <dgm:pt modelId="{0F6B4C8A-EBDB-4F0E-B191-4A863AF0EC02}" cxnId="{83484EC6-7720-495D-AB8B-FED7C91E5F55}" type="parTrans">
      <dgm:prSet/>
      <dgm:spPr/>
      <dgm:t>
        <a:bodyPr/>
        <a:lstStyle/>
        <a:p>
          <a:endParaRPr lang="id-ID"/>
        </a:p>
      </dgm:t>
    </dgm:pt>
    <dgm:pt modelId="{DDDDB84B-91D4-4361-9046-65B6A64D4800}" cxnId="{83484EC6-7720-495D-AB8B-FED7C91E5F55}" type="sibTrans">
      <dgm:prSet/>
      <dgm:spPr/>
      <dgm:t>
        <a:bodyPr/>
        <a:lstStyle/>
        <a:p>
          <a:endParaRPr lang="id-ID"/>
        </a:p>
      </dgm:t>
    </dgm:pt>
    <dgm:pt modelId="{3AE2F2EC-9BC1-4010-BBD8-71A0D0C389DD}">
      <dgm:prSet phldrT="[Text]"/>
      <dgm:spPr/>
      <dgm:t>
        <a:bodyPr/>
        <a:lstStyle/>
        <a:p>
          <a:r>
            <a:rPr lang="id-ID" dirty="0" smtClean="0"/>
            <a:t>Have students construct a new text, be it oral or written</a:t>
          </a:r>
          <a:endParaRPr lang="id-ID" dirty="0"/>
        </a:p>
      </dgm:t>
    </dgm:pt>
    <dgm:pt modelId="{B8CF7010-F1EF-42E1-A38E-54FD70E6FA07}" cxnId="{9FB3218D-C6A9-4F74-AD83-FDCA7E396E2B}" type="parTrans">
      <dgm:prSet/>
      <dgm:spPr/>
      <dgm:t>
        <a:bodyPr/>
        <a:lstStyle/>
        <a:p>
          <a:endParaRPr lang="id-ID"/>
        </a:p>
      </dgm:t>
    </dgm:pt>
    <dgm:pt modelId="{2AAFDC5E-D2A4-4598-A0F8-485F44A456E6}" cxnId="{9FB3218D-C6A9-4F74-AD83-FDCA7E396E2B}" type="sibTrans">
      <dgm:prSet/>
      <dgm:spPr/>
      <dgm:t>
        <a:bodyPr/>
        <a:lstStyle/>
        <a:p>
          <a:endParaRPr lang="id-ID"/>
        </a:p>
      </dgm:t>
    </dgm:pt>
    <dgm:pt modelId="{7F157B36-5329-4621-AEF6-D261BA21E979}" type="pres">
      <dgm:prSet presAssocID="{6AD6D77E-6AB6-45B5-939F-8FFE6C1A9977}" presName="Name0" presStyleCnt="0">
        <dgm:presLayoutVars>
          <dgm:dir/>
          <dgm:animLvl val="lvl"/>
          <dgm:resizeHandles/>
        </dgm:presLayoutVars>
      </dgm:prSet>
      <dgm:spPr/>
      <dgm:t>
        <a:bodyPr/>
        <a:lstStyle/>
        <a:p>
          <a:endParaRPr lang="id-ID"/>
        </a:p>
      </dgm:t>
    </dgm:pt>
    <dgm:pt modelId="{45B2F6A4-C280-4E11-91A3-FE1FFBEF0004}" type="pres">
      <dgm:prSet presAssocID="{BB0267E7-715B-480F-A154-3ED2B423E994}" presName="linNode" presStyleCnt="0"/>
      <dgm:spPr/>
    </dgm:pt>
    <dgm:pt modelId="{4AC5086D-59E4-4F49-8121-DFCC1D54157E}" type="pres">
      <dgm:prSet presAssocID="{BB0267E7-715B-480F-A154-3ED2B423E994}" presName="parentShp" presStyleLbl="node1" presStyleIdx="0" presStyleCnt="2" custScaleY="53483">
        <dgm:presLayoutVars>
          <dgm:bulletEnabled val="1"/>
        </dgm:presLayoutVars>
      </dgm:prSet>
      <dgm:spPr/>
      <dgm:t>
        <a:bodyPr/>
        <a:lstStyle/>
        <a:p>
          <a:endParaRPr lang="id-ID"/>
        </a:p>
      </dgm:t>
    </dgm:pt>
    <dgm:pt modelId="{95A6031E-5D33-4CB6-A9FA-52C19FA89927}" type="pres">
      <dgm:prSet presAssocID="{BB0267E7-715B-480F-A154-3ED2B423E994}" presName="childShp" presStyleLbl="bgAccFollowNode1" presStyleIdx="0" presStyleCnt="2">
        <dgm:presLayoutVars>
          <dgm:bulletEnabled val="1"/>
        </dgm:presLayoutVars>
      </dgm:prSet>
      <dgm:spPr/>
      <dgm:t>
        <a:bodyPr/>
        <a:lstStyle/>
        <a:p>
          <a:endParaRPr lang="id-ID"/>
        </a:p>
      </dgm:t>
    </dgm:pt>
    <dgm:pt modelId="{8F2E6799-F3FD-4FCE-8D46-B07ADBC7DDAD}" type="pres">
      <dgm:prSet presAssocID="{A553E0AA-1DCC-436D-AE54-F00D519A985B}" presName="spacing" presStyleCnt="0"/>
      <dgm:spPr/>
    </dgm:pt>
    <dgm:pt modelId="{7B632E4C-99C5-4DB1-A527-67240E68BF5D}" type="pres">
      <dgm:prSet presAssocID="{0F6D808D-DC73-448F-821B-F61B8B2E63F5}" presName="linNode" presStyleCnt="0"/>
      <dgm:spPr/>
    </dgm:pt>
    <dgm:pt modelId="{8BC2E665-4113-4C0C-9126-2F9CF972D5A6}" type="pres">
      <dgm:prSet presAssocID="{0F6D808D-DC73-448F-821B-F61B8B2E63F5}" presName="parentShp" presStyleLbl="node1" presStyleIdx="1" presStyleCnt="2">
        <dgm:presLayoutVars>
          <dgm:bulletEnabled val="1"/>
        </dgm:presLayoutVars>
      </dgm:prSet>
      <dgm:spPr/>
      <dgm:t>
        <a:bodyPr/>
        <a:lstStyle/>
        <a:p>
          <a:endParaRPr lang="id-ID"/>
        </a:p>
      </dgm:t>
    </dgm:pt>
    <dgm:pt modelId="{00C5EA4D-73AC-4D63-A338-0C762FDE218B}" type="pres">
      <dgm:prSet presAssocID="{0F6D808D-DC73-448F-821B-F61B8B2E63F5}" presName="childShp" presStyleLbl="bgAccFollowNode1" presStyleIdx="1" presStyleCnt="2">
        <dgm:presLayoutVars>
          <dgm:bulletEnabled val="1"/>
        </dgm:presLayoutVars>
      </dgm:prSet>
      <dgm:spPr/>
      <dgm:t>
        <a:bodyPr/>
        <a:lstStyle/>
        <a:p>
          <a:endParaRPr lang="id-ID"/>
        </a:p>
      </dgm:t>
    </dgm:pt>
  </dgm:ptLst>
  <dgm:cxnLst>
    <dgm:cxn modelId="{072779F5-523A-40E7-B75B-AA8E63682A6E}" srcId="{6AD6D77E-6AB6-45B5-939F-8FFE6C1A9977}" destId="{BB0267E7-715B-480F-A154-3ED2B423E994}" srcOrd="0" destOrd="0" parTransId="{C9727ADF-E8E6-4BEC-8F0A-D0F47D2D4720}" sibTransId="{A553E0AA-1DCC-436D-AE54-F00D519A985B}"/>
    <dgm:cxn modelId="{9FB3218D-C6A9-4F74-AD83-FDCA7E396E2B}" srcId="{0F6D808D-DC73-448F-821B-F61B8B2E63F5}" destId="{3AE2F2EC-9BC1-4010-BBD8-71A0D0C389DD}" srcOrd="0" destOrd="0" parTransId="{B8CF7010-F1EF-42E1-A38E-54FD70E6FA07}" sibTransId="{2AAFDC5E-D2A4-4598-A0F8-485F44A456E6}"/>
    <dgm:cxn modelId="{31C1D61F-4476-4DDD-87D8-8D8F5C93D6F8}" type="presOf" srcId="{0F6D808D-DC73-448F-821B-F61B8B2E63F5}" destId="{8BC2E665-4113-4C0C-9126-2F9CF972D5A6}" srcOrd="0" destOrd="0" presId="urn:microsoft.com/office/officeart/2005/8/layout/vList6"/>
    <dgm:cxn modelId="{04749259-55BB-45D4-9A90-6BF2F7162FA2}" type="presOf" srcId="{BB0267E7-715B-480F-A154-3ED2B423E994}" destId="{4AC5086D-59E4-4F49-8121-DFCC1D54157E}" srcOrd="0" destOrd="0" presId="urn:microsoft.com/office/officeart/2005/8/layout/vList6"/>
    <dgm:cxn modelId="{66808E83-C4DC-4DF6-AE0C-A4BCEE78599E}" type="presOf" srcId="{3AE2F2EC-9BC1-4010-BBD8-71A0D0C389DD}" destId="{00C5EA4D-73AC-4D63-A338-0C762FDE218B}" srcOrd="0" destOrd="0" presId="urn:microsoft.com/office/officeart/2005/8/layout/vList6"/>
    <dgm:cxn modelId="{0539CB5C-E42A-4BA0-99F6-F0BA143B18DE}" srcId="{BB0267E7-715B-480F-A154-3ED2B423E994}" destId="{E84617D0-13A5-4394-A1E2-35C49DD93EC6}" srcOrd="0" destOrd="0" parTransId="{261EA3C8-D354-40C7-8AE5-8E5D5B16DFD2}" sibTransId="{9088D425-0825-49F5-82BA-97461E1B6BEF}"/>
    <dgm:cxn modelId="{83484EC6-7720-495D-AB8B-FED7C91E5F55}" srcId="{6AD6D77E-6AB6-45B5-939F-8FFE6C1A9977}" destId="{0F6D808D-DC73-448F-821B-F61B8B2E63F5}" srcOrd="1" destOrd="0" parTransId="{0F6B4C8A-EBDB-4F0E-B191-4A863AF0EC02}" sibTransId="{DDDDB84B-91D4-4361-9046-65B6A64D4800}"/>
    <dgm:cxn modelId="{86091665-3080-4D11-B7C8-D46D04C4482C}" type="presOf" srcId="{6AD6D77E-6AB6-45B5-939F-8FFE6C1A9977}" destId="{7F157B36-5329-4621-AEF6-D261BA21E979}" srcOrd="0" destOrd="0" presId="urn:microsoft.com/office/officeart/2005/8/layout/vList6"/>
    <dgm:cxn modelId="{8CC4C7C2-9E8E-4E64-BAD3-AE0A772AE5B6}" type="presOf" srcId="{E84617D0-13A5-4394-A1E2-35C49DD93EC6}" destId="{95A6031E-5D33-4CB6-A9FA-52C19FA89927}" srcOrd="0" destOrd="0" presId="urn:microsoft.com/office/officeart/2005/8/layout/vList6"/>
    <dgm:cxn modelId="{73058574-4159-4CCE-B574-E0BE62E9B4D3}" type="presParOf" srcId="{7F157B36-5329-4621-AEF6-D261BA21E979}" destId="{45B2F6A4-C280-4E11-91A3-FE1FFBEF0004}" srcOrd="0" destOrd="0" presId="urn:microsoft.com/office/officeart/2005/8/layout/vList6"/>
    <dgm:cxn modelId="{A676B3A9-4702-4F6C-872D-31B7E3DC2BB4}" type="presParOf" srcId="{45B2F6A4-C280-4E11-91A3-FE1FFBEF0004}" destId="{4AC5086D-59E4-4F49-8121-DFCC1D54157E}" srcOrd="0" destOrd="0" presId="urn:microsoft.com/office/officeart/2005/8/layout/vList6"/>
    <dgm:cxn modelId="{FF676A6B-8DD3-4AA4-884A-F0AE23091B27}" type="presParOf" srcId="{45B2F6A4-C280-4E11-91A3-FE1FFBEF0004}" destId="{95A6031E-5D33-4CB6-A9FA-52C19FA89927}" srcOrd="1" destOrd="0" presId="urn:microsoft.com/office/officeart/2005/8/layout/vList6"/>
    <dgm:cxn modelId="{F48B2CFA-444E-4BA0-982A-E3CC467DB1CE}" type="presParOf" srcId="{7F157B36-5329-4621-AEF6-D261BA21E979}" destId="{8F2E6799-F3FD-4FCE-8D46-B07ADBC7DDAD}" srcOrd="1" destOrd="0" presId="urn:microsoft.com/office/officeart/2005/8/layout/vList6"/>
    <dgm:cxn modelId="{43C3FEF8-F286-4E5A-8BD3-30B46D8C7C0D}" type="presParOf" srcId="{7F157B36-5329-4621-AEF6-D261BA21E979}" destId="{7B632E4C-99C5-4DB1-A527-67240E68BF5D}" srcOrd="2" destOrd="0" presId="urn:microsoft.com/office/officeart/2005/8/layout/vList6"/>
    <dgm:cxn modelId="{BFD30DB5-9CC5-464C-AE65-E7B8320C5823}" type="presParOf" srcId="{7B632E4C-99C5-4DB1-A527-67240E68BF5D}" destId="{8BC2E665-4113-4C0C-9126-2F9CF972D5A6}" srcOrd="0" destOrd="0" presId="urn:microsoft.com/office/officeart/2005/8/layout/vList6"/>
    <dgm:cxn modelId="{F5428280-EC4F-428A-BB96-E2F2C4FB1513}" type="presParOf" srcId="{7B632E4C-99C5-4DB1-A527-67240E68BF5D}" destId="{00C5EA4D-73AC-4D63-A338-0C762FDE218B}" srcOrd="1" destOrd="0" presId="urn:microsoft.com/office/officeart/2005/8/layout/vList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028DC-5F4D-4DB0-BD62-85F14BC687B1}">
      <dsp:nvSpPr>
        <dsp:cNvPr id="0" name=""/>
        <dsp:cNvSpPr/>
      </dsp:nvSpPr>
      <dsp:spPr>
        <a:xfrm>
          <a:off x="3261359" y="362"/>
          <a:ext cx="4892040" cy="178031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d-ID" sz="2000" b="1" kern="1200" dirty="0" smtClean="0"/>
            <a:t> to build students’ background knowledge about the topic thay are going to write or talk about in terms of content and vocabulary used</a:t>
          </a:r>
          <a:endParaRPr lang="id-ID" sz="2000" b="1" kern="1200" dirty="0"/>
        </a:p>
      </dsp:txBody>
      <dsp:txXfrm>
        <a:off x="3261359" y="222902"/>
        <a:ext cx="4224420" cy="1335239"/>
      </dsp:txXfrm>
    </dsp:sp>
    <dsp:sp modelId="{F293E983-D7BF-4EF4-9241-DD9094C5D11C}">
      <dsp:nvSpPr>
        <dsp:cNvPr id="0" name=""/>
        <dsp:cNvSpPr/>
      </dsp:nvSpPr>
      <dsp:spPr>
        <a:xfrm>
          <a:off x="0" y="392077"/>
          <a:ext cx="3261360" cy="9968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id-ID" sz="4000" b="1" kern="1200" dirty="0" smtClean="0"/>
            <a:t>AIM</a:t>
          </a:r>
          <a:endParaRPr lang="id-ID" sz="4000" b="1" kern="1200" dirty="0"/>
        </a:p>
      </dsp:txBody>
      <dsp:txXfrm>
        <a:off x="48664" y="440741"/>
        <a:ext cx="3164032" cy="899561"/>
      </dsp:txXfrm>
    </dsp:sp>
    <dsp:sp modelId="{5CC975EB-60D4-42B2-A4FB-C95ED9508125}">
      <dsp:nvSpPr>
        <dsp:cNvPr id="0" name=""/>
        <dsp:cNvSpPr/>
      </dsp:nvSpPr>
      <dsp:spPr>
        <a:xfrm>
          <a:off x="3262156" y="1958713"/>
          <a:ext cx="4887262" cy="253672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id-ID" sz="1800" b="1" kern="1200" dirty="0" smtClean="0"/>
            <a:t>What the field is</a:t>
          </a:r>
          <a:endParaRPr lang="id-ID" sz="1800" b="1" kern="1200" dirty="0"/>
        </a:p>
        <a:p>
          <a:pPr marL="171450" lvl="1" indent="-171450" algn="l" defTabSz="800100">
            <a:lnSpc>
              <a:spcPct val="90000"/>
            </a:lnSpc>
            <a:spcBef>
              <a:spcPct val="0"/>
            </a:spcBef>
            <a:spcAft>
              <a:spcPct val="15000"/>
            </a:spcAft>
            <a:buChar char="••"/>
          </a:pPr>
          <a:r>
            <a:rPr lang="id-ID" sz="1800" b="1" kern="1200" dirty="0" smtClean="0"/>
            <a:t>What part of the field will be explored</a:t>
          </a:r>
          <a:endParaRPr lang="id-ID" sz="1800" b="1" kern="1200" dirty="0"/>
        </a:p>
        <a:p>
          <a:pPr marL="171450" lvl="1" indent="-171450" algn="l" defTabSz="800100">
            <a:lnSpc>
              <a:spcPct val="90000"/>
            </a:lnSpc>
            <a:spcBef>
              <a:spcPct val="0"/>
            </a:spcBef>
            <a:spcAft>
              <a:spcPct val="15000"/>
            </a:spcAft>
            <a:buChar char="••"/>
          </a:pPr>
          <a:r>
            <a:rPr lang="id-ID" sz="1800" b="1" kern="1200" dirty="0" smtClean="0"/>
            <a:t>What the students already know about it</a:t>
          </a:r>
          <a:endParaRPr lang="id-ID" sz="1800" b="1" kern="1200" dirty="0"/>
        </a:p>
        <a:p>
          <a:pPr marL="171450" lvl="1" indent="-171450" algn="l" defTabSz="800100">
            <a:lnSpc>
              <a:spcPct val="90000"/>
            </a:lnSpc>
            <a:spcBef>
              <a:spcPct val="0"/>
            </a:spcBef>
            <a:spcAft>
              <a:spcPct val="15000"/>
            </a:spcAft>
            <a:buChar char="••"/>
          </a:pPr>
          <a:r>
            <a:rPr lang="id-ID" sz="1800" b="1" kern="1200" dirty="0" smtClean="0"/>
            <a:t>What experience and activities will be part of the exploration</a:t>
          </a:r>
          <a:endParaRPr lang="id-ID" sz="1800" b="1" kern="1200" dirty="0"/>
        </a:p>
        <a:p>
          <a:pPr marL="171450" lvl="1" indent="-171450" algn="l" defTabSz="800100">
            <a:lnSpc>
              <a:spcPct val="90000"/>
            </a:lnSpc>
            <a:spcBef>
              <a:spcPct val="0"/>
            </a:spcBef>
            <a:spcAft>
              <a:spcPct val="15000"/>
            </a:spcAft>
            <a:buChar char="••"/>
          </a:pPr>
          <a:r>
            <a:rPr lang="id-ID" sz="1800" b="1" kern="1200" dirty="0" smtClean="0"/>
            <a:t>How the information from the activities will be recorded and organized</a:t>
          </a:r>
          <a:endParaRPr lang="id-ID" sz="1800" b="1" kern="1200" dirty="0"/>
        </a:p>
        <a:p>
          <a:pPr marL="114300" lvl="1" indent="-114300" algn="l" defTabSz="577850">
            <a:lnSpc>
              <a:spcPct val="90000"/>
            </a:lnSpc>
            <a:spcBef>
              <a:spcPct val="0"/>
            </a:spcBef>
            <a:spcAft>
              <a:spcPct val="15000"/>
            </a:spcAft>
            <a:buChar char="••"/>
          </a:pPr>
          <a:endParaRPr lang="id-ID" sz="1300" kern="1200" dirty="0"/>
        </a:p>
      </dsp:txBody>
      <dsp:txXfrm>
        <a:off x="3262156" y="2275803"/>
        <a:ext cx="3935991" cy="1902543"/>
      </dsp:txXfrm>
    </dsp:sp>
    <dsp:sp modelId="{90F7C3F0-6199-4FD3-B832-F11C1457557B}">
      <dsp:nvSpPr>
        <dsp:cNvPr id="0" name=""/>
        <dsp:cNvSpPr/>
      </dsp:nvSpPr>
      <dsp:spPr>
        <a:xfrm>
          <a:off x="3981" y="2336915"/>
          <a:ext cx="3258175" cy="17803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id-ID" sz="4000" b="1" kern="1200" dirty="0" smtClean="0"/>
            <a:t>WHAT TO IDENTIFY</a:t>
          </a:r>
          <a:endParaRPr lang="id-ID" sz="4000" b="1" kern="1200" dirty="0"/>
        </a:p>
      </dsp:txBody>
      <dsp:txXfrm>
        <a:off x="90889" y="2423823"/>
        <a:ext cx="3084359" cy="1606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49F56-0644-413C-983A-779E285C10DB}">
      <dsp:nvSpPr>
        <dsp:cNvPr id="0" name=""/>
        <dsp:cNvSpPr/>
      </dsp:nvSpPr>
      <dsp:spPr>
        <a:xfrm>
          <a:off x="2673336" y="548"/>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id-ID" sz="2200" kern="1200" dirty="0" smtClean="0"/>
            <a:t> To provide a chance for students to practice writing in groups and apply their critical thinking skills in working in groups, in discussing with peers</a:t>
          </a:r>
          <a:endParaRPr lang="id-ID" sz="2200" kern="1200" dirty="0"/>
        </a:p>
      </dsp:txBody>
      <dsp:txXfrm>
        <a:off x="2673336" y="268090"/>
        <a:ext cx="4089415" cy="1605250"/>
      </dsp:txXfrm>
    </dsp:sp>
    <dsp:sp modelId="{E172E870-1F35-4F45-B06D-7FF3573CDAF7}">
      <dsp:nvSpPr>
        <dsp:cNvPr id="0" name=""/>
        <dsp:cNvSpPr/>
      </dsp:nvSpPr>
      <dsp:spPr>
        <a:xfrm>
          <a:off x="588023" y="455509"/>
          <a:ext cx="2085313" cy="12304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d-ID" sz="3700" kern="1200" dirty="0" smtClean="0"/>
            <a:t>AIM</a:t>
          </a:r>
          <a:endParaRPr lang="id-ID" sz="3700" kern="1200" dirty="0"/>
        </a:p>
      </dsp:txBody>
      <dsp:txXfrm>
        <a:off x="648087" y="515573"/>
        <a:ext cx="1965185" cy="1110286"/>
      </dsp:txXfrm>
    </dsp:sp>
    <dsp:sp modelId="{4621ED5E-4C4F-4533-93A6-3F15F0E8F330}">
      <dsp:nvSpPr>
        <dsp:cNvPr id="0" name=""/>
        <dsp:cNvSpPr/>
      </dsp:nvSpPr>
      <dsp:spPr>
        <a:xfrm>
          <a:off x="3261359" y="2354916"/>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d-ID" sz="2000" b="1" kern="1200" dirty="0" smtClean="0"/>
            <a:t>Information can be built-up through research which can involve observations, interviewing, film and video viewing, reading, and notetaking</a:t>
          </a:r>
          <a:endParaRPr lang="id-ID" sz="2000" b="1" kern="1200" dirty="0"/>
        </a:p>
        <a:p>
          <a:pPr marL="228600" lvl="1" indent="-228600" algn="l" defTabSz="889000">
            <a:lnSpc>
              <a:spcPct val="90000"/>
            </a:lnSpc>
            <a:spcBef>
              <a:spcPct val="0"/>
            </a:spcBef>
            <a:spcAft>
              <a:spcPct val="15000"/>
            </a:spcAft>
            <a:buChar char="••"/>
          </a:pPr>
          <a:r>
            <a:rPr lang="id-ID" sz="2000" b="1" kern="1200" dirty="0" smtClean="0"/>
            <a:t>The teacher guides the students in jointly constructing a new text of the same genre</a:t>
          </a:r>
          <a:endParaRPr lang="id-ID" sz="2000" b="1" kern="1200" dirty="0"/>
        </a:p>
      </dsp:txBody>
      <dsp:txXfrm>
        <a:off x="3261359" y="2622458"/>
        <a:ext cx="4089415" cy="1605250"/>
      </dsp:txXfrm>
    </dsp:sp>
    <dsp:sp modelId="{2D62641A-15C9-4E20-9609-B5541764BCCE}">
      <dsp:nvSpPr>
        <dsp:cNvPr id="0" name=""/>
        <dsp:cNvSpPr/>
      </dsp:nvSpPr>
      <dsp:spPr>
        <a:xfrm>
          <a:off x="0" y="2735350"/>
          <a:ext cx="3261360" cy="1379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d-ID" sz="3700" kern="1200" dirty="0" smtClean="0"/>
            <a:t>PREPARATION</a:t>
          </a:r>
          <a:endParaRPr lang="id-ID" sz="3700" kern="1200" dirty="0"/>
        </a:p>
      </dsp:txBody>
      <dsp:txXfrm>
        <a:off x="67340" y="2802690"/>
        <a:ext cx="3126680" cy="12447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6031E-5D33-4CB6-A9FA-52C19FA89927}">
      <dsp:nvSpPr>
        <dsp:cNvPr id="0" name=""/>
        <dsp:cNvSpPr/>
      </dsp:nvSpPr>
      <dsp:spPr>
        <a:xfrm>
          <a:off x="3261359" y="548"/>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id-ID" sz="2200" kern="1200" dirty="0" smtClean="0"/>
            <a:t> give students a chance to practise individually the speaking or writing skills they have acquired from the previous stages</a:t>
          </a:r>
          <a:endParaRPr lang="id-ID" sz="2200" kern="1200" dirty="0"/>
        </a:p>
      </dsp:txBody>
      <dsp:txXfrm>
        <a:off x="3261359" y="268090"/>
        <a:ext cx="4089415" cy="1605250"/>
      </dsp:txXfrm>
    </dsp:sp>
    <dsp:sp modelId="{4AC5086D-59E4-4F49-8121-DFCC1D54157E}">
      <dsp:nvSpPr>
        <dsp:cNvPr id="0" name=""/>
        <dsp:cNvSpPr/>
      </dsp:nvSpPr>
      <dsp:spPr>
        <a:xfrm>
          <a:off x="0" y="498358"/>
          <a:ext cx="3261360" cy="1144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id-ID" sz="4100" kern="1200" dirty="0" smtClean="0"/>
            <a:t>AIM</a:t>
          </a:r>
          <a:endParaRPr lang="id-ID" sz="4100" kern="1200" dirty="0"/>
        </a:p>
      </dsp:txBody>
      <dsp:txXfrm>
        <a:off x="55880" y="554238"/>
        <a:ext cx="3149600" cy="1032955"/>
      </dsp:txXfrm>
    </dsp:sp>
    <dsp:sp modelId="{00C5EA4D-73AC-4D63-A338-0C762FDE218B}">
      <dsp:nvSpPr>
        <dsp:cNvPr id="0" name=""/>
        <dsp:cNvSpPr/>
      </dsp:nvSpPr>
      <dsp:spPr>
        <a:xfrm>
          <a:off x="3261359" y="2354916"/>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id-ID" sz="2200" kern="1200" dirty="0" smtClean="0"/>
            <a:t>Have students construct a new text, be it oral or written</a:t>
          </a:r>
          <a:endParaRPr lang="id-ID" sz="2200" kern="1200" dirty="0"/>
        </a:p>
      </dsp:txBody>
      <dsp:txXfrm>
        <a:off x="3261359" y="2622458"/>
        <a:ext cx="4089415" cy="1605250"/>
      </dsp:txXfrm>
    </dsp:sp>
    <dsp:sp modelId="{8BC2E665-4113-4C0C-9126-2F9CF972D5A6}">
      <dsp:nvSpPr>
        <dsp:cNvPr id="0" name=""/>
        <dsp:cNvSpPr/>
      </dsp:nvSpPr>
      <dsp:spPr>
        <a:xfrm>
          <a:off x="0" y="2354916"/>
          <a:ext cx="3261360" cy="214033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id-ID" sz="4100" kern="1200" dirty="0" smtClean="0"/>
            <a:t>IMPORTANT POINT</a:t>
          </a:r>
          <a:endParaRPr lang="id-ID" sz="4100" kern="1200" dirty="0"/>
        </a:p>
      </dsp:txBody>
      <dsp:txXfrm>
        <a:off x="104482" y="2459398"/>
        <a:ext cx="3052396" cy="1931370"/>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type="rightArrow" r:blip="" rot="180"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type="rightArrow" r:blip="" rot="180"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type="rightArrow" r:blip="" rot="180"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BLENDED LEARNING PADA PEMBELAJARAN BAHASA </a:t>
            </a:r>
            <a:br>
              <a:rPr lang="en-US" dirty="0"/>
            </a:br>
            <a:r>
              <a:rPr lang="en-US" dirty="0"/>
              <a:t> DI MASA PANDEMI</a:t>
            </a:r>
            <a:endParaRPr lang="en-US" dirty="0"/>
          </a:p>
        </p:txBody>
      </p:sp>
      <p:sp>
        <p:nvSpPr>
          <p:cNvPr id="3" name="Subtitle 2"/>
          <p:cNvSpPr>
            <a:spLocks noGrp="1"/>
          </p:cNvSpPr>
          <p:nvPr>
            <p:ph type="subTitle" idx="1"/>
          </p:nvPr>
        </p:nvSpPr>
        <p:spPr/>
        <p:txBody>
          <a:bodyPr/>
          <a:lstStyle/>
          <a:p>
            <a:r>
              <a:rPr lang="en-US"/>
              <a:t>Farikah</a:t>
            </a:r>
            <a:endParaRPr lang="en-US"/>
          </a:p>
          <a:p>
            <a:r>
              <a:rPr lang="en-US"/>
              <a:t>KABASTRA V</a:t>
            </a:r>
            <a:endParaRPr lang="en-US"/>
          </a:p>
          <a:p>
            <a:r>
              <a:rPr lang="en-US"/>
              <a:t>17 Oktober 2020</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a:bodyPr>
          <a:p>
            <a:r>
              <a:rPr lang="en-US"/>
              <a:t>c. Collaboration, yaitu bahwa guru akan sukses dalam meningkatkan pembelajaran dengan blended learning jika guru dapat membangun kaloborasi yang baik antara guru dan siswa dalam satu sekolah atau antara guru dan siswa dari berbagai sekolah lain melalui tool-tool komunikasi yang dibangun dalam bentuk chatroom, forum diskusi, email, website/webblog, mobile phone, atau WA, untuk pendalaman materi, pemecahan masalah atau tugas projek. </a:t>
            </a:r>
            <a:endParaRPr lang="en-US"/>
          </a:p>
          <a:p>
            <a:r>
              <a:rPr lang="en-US"/>
              <a:t>Dengan kolaborasi ini, wawasan keilmuan siswa akan semakin luas karena melibatkan berbagai pihak dengan beragam sumber belajar.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r>
              <a:rPr lang="en-US"/>
              <a:t>d. Assessment, yaitu bahwa guru akan sukses dalam meningkatkan pembelajaran dengan blended learning jika guru dapat mengngombinasikan beberapa jenis assessmen bersifat tes atau non-tes, atau tes otentik (authentic assessment) dalam bentuk projek ataupun produk yang dapat dilaksanakan baik secara online atau offline sehingga assessmen yang diikuti siswa menjadi lebih fleksibel. </a:t>
            </a:r>
            <a:endParaRPr lang="en-US"/>
          </a:p>
          <a:p>
            <a:r>
              <a:rPr lang="en-US"/>
              <a:t>e. Performance Support Materials, yaitu bahwa guru akan sukses dalam meningkatkan pembelajaran dengan blended learning jika guru dapat menyususn pembelajaran secara digital, baik model offline (dalam bentuk CD, MP3, dan DVD) maupun online melalui website) dan semua perangkat pembelajaran telah terinstal dengan baik.</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Mendesain Pembelajaran Bahasa dengan Blended Learning di Masa Pandemi </a:t>
            </a:r>
            <a:endParaRPr lang="en-US"/>
          </a:p>
        </p:txBody>
      </p:sp>
      <p:sp>
        <p:nvSpPr>
          <p:cNvPr id="3" name="Content Placeholder 2"/>
          <p:cNvSpPr>
            <a:spLocks noGrp="1"/>
          </p:cNvSpPr>
          <p:nvPr>
            <p:ph idx="1"/>
          </p:nvPr>
        </p:nvSpPr>
        <p:spPr/>
        <p:txBody>
          <a:bodyPr>
            <a:normAutofit lnSpcReduction="10000"/>
          </a:bodyPr>
          <a:p>
            <a:r>
              <a:rPr lang="en-US"/>
              <a:t>Tiga tahapan (sintak) penyajian pembelajaran dengan blended learning. </a:t>
            </a:r>
            <a:endParaRPr lang="en-US"/>
          </a:p>
          <a:p>
            <a:r>
              <a:rPr lang="en-US"/>
              <a:t>a.Seeking information</a:t>
            </a:r>
            <a:endParaRPr lang="en-US"/>
          </a:p>
          <a:p>
            <a:r>
              <a:rPr lang="en-US"/>
              <a:t>Pencarian informasi dari berbagai sumber informasi yang tersedia secara online maupun offline dengan berdasarkan pada relevansi, validitas, reliabilitas konten dan kejelasan akademis. Pada tahap ini siswa (mahasiswa) mempelajarai dan mencari referensi secara on line dari berbagai sumber yang terkait dengan topik atau tema yang telah ditentukan misalnya dari rumah belajar, blog guru, you tube dan sebagainya. Setelah itu membuat rangkuman dan mencatat sumber referensinya.</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20000"/>
          </a:bodyPr>
          <a:p>
            <a:r>
              <a:rPr lang="en-US"/>
              <a:t>b.Acquisition information</a:t>
            </a:r>
            <a:endParaRPr lang="en-US"/>
          </a:p>
          <a:p>
            <a:r>
              <a:rPr lang="en-US"/>
              <a:t>Menemukan, memahami, serta mengkonfrontasikannya dengan ide atau gagasan yang telah ada dalam pikiran kemudian menginterprestasikan informasi/pengetahuan dari berbagai sumber yang tersedia, sampai mereka mampu mengkomunikasikan kembali dan menginterpretasikan ide-ide dan hasil interprestasinya menggunakan fasilitas online/offline. </a:t>
            </a:r>
            <a:endParaRPr lang="en-US"/>
          </a:p>
          <a:p>
            <a:r>
              <a:rPr lang="en-US"/>
              <a:t>Siswa atau mahasiswa secara individu maupun kelompok bergabung dalam forum diskusi secara online menaggapi topik yang telah diposting oleh guru (dapat dilakukan di luar jam pembelajaran), sampai mereka mampu mengkomunikasikan kembali dan mengintepretasikan  ide-ide  dan hasil dan hasil intepretasinya.</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c.Synthesizing of Knowledge</a:t>
            </a:r>
            <a:endParaRPr lang="en-US"/>
          </a:p>
          <a:p>
            <a:r>
              <a:rPr lang="en-US"/>
              <a:t>Mengkonstruksi/merekonstruksi pengetahuan melalui proses asimilasi dan akomodasi bertolak dari hasil analisis, diskusi dan perumusan kesimpulan dari informasi yang diperoleh. </a:t>
            </a:r>
            <a:endParaRPr lang="en-US"/>
          </a:p>
          <a:p>
            <a:r>
              <a:rPr lang="en-US"/>
              <a:t>Kembali dan menginterpretasikan ide-ide dan hasil interprestasinya menggunakan fasilitas online/offline. </a:t>
            </a:r>
            <a:endParaRPr lang="en-US"/>
          </a:p>
          <a:p>
            <a:r>
              <a:rPr lang="en-US"/>
              <a:t>Siswa mengirim hasil diskusi dan kesimpulan dari informasi yang diperoleh berupa laporan diskusi atau hasil presentasi melalui PPT atau video ataupun tugas-tugas yang dapat dikirim ke email  guru, kelas maya ataupun grup WA group kelas (mata pellajaran).</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ctrTitle"/>
          </p:nvPr>
        </p:nvSpPr>
        <p:spPr/>
        <p:txBody>
          <a:bodyPr/>
          <a:p>
            <a:r>
              <a:rPr lang="en-US">
                <a:sym typeface="+mn-ea"/>
              </a:rPr>
              <a:t>Instructional Design and Learning Design</a:t>
            </a:r>
            <a:endParaRPr lang="en-US"/>
          </a:p>
        </p:txBody>
      </p:sp>
      <p:sp>
        <p:nvSpPr>
          <p:cNvPr id="5" name="Subtitle 4"/>
          <p:cNvSpPr>
            <a:spLocks noGrp="1"/>
          </p:cNvSpPr>
          <p:nvPr>
            <p:ph type="subTitle" idx="1"/>
          </p:nvPr>
        </p:nvSpPr>
        <p:spPr/>
        <p:txBody>
          <a:bodyPr/>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Instructional Design and Learning Design</a:t>
            </a:r>
            <a:endParaRPr lang="en-US"/>
          </a:p>
        </p:txBody>
      </p:sp>
      <p:sp>
        <p:nvSpPr>
          <p:cNvPr id="3" name="Content Placeholder 2"/>
          <p:cNvSpPr>
            <a:spLocks noGrp="1"/>
          </p:cNvSpPr>
          <p:nvPr>
            <p:ph idx="1"/>
          </p:nvPr>
        </p:nvSpPr>
        <p:spPr/>
        <p:txBody>
          <a:bodyPr/>
          <a:p>
            <a:r>
              <a:rPr lang="en-US"/>
              <a:t>…both ‘instructional design’ and ‘learning design’ are the application of theories relating to learning and instruction with the aim of creating learning experiences and the learning materials to support theseexperiences… (p. 234, Toetenel &amp; Rienties, 2016)</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Instructional Design: Learning Design</a:t>
            </a:r>
            <a:endParaRPr lang="en-US"/>
          </a:p>
        </p:txBody>
      </p:sp>
      <p:sp>
        <p:nvSpPr>
          <p:cNvPr id="3" name="Content Placeholder 2"/>
          <p:cNvSpPr>
            <a:spLocks noGrp="1"/>
          </p:cNvSpPr>
          <p:nvPr>
            <p:ph idx="1"/>
          </p:nvPr>
        </p:nvSpPr>
        <p:spPr/>
        <p:txBody>
          <a:bodyPr>
            <a:normAutofit fontScale="90000" lnSpcReduction="20000"/>
          </a:bodyPr>
          <a:p>
            <a:pPr>
              <a:buFont typeface="Wingdings" panose="05000000000000000000" charset="0"/>
              <a:buChar char="v"/>
            </a:pPr>
            <a:r>
              <a:rPr lang="en-US"/>
              <a:t>A range of activities (tasks) are designed to support and guideteachers’ design processes, such as the planning, structuring/organizing, and sequencing of learning activities/tasks</a:t>
            </a:r>
            <a:endParaRPr lang="en-US"/>
          </a:p>
          <a:p>
            <a:pPr marL="0" indent="0">
              <a:buNone/>
            </a:pPr>
            <a:r>
              <a:rPr lang="en-US"/>
              <a:t> (Cross &amp; Conole 2009; Miao &amp; Hoppe, 2011)</a:t>
            </a:r>
            <a:endParaRPr lang="en-US"/>
          </a:p>
          <a:p>
            <a:pPr marL="0" indent="0">
              <a:buNone/>
            </a:pPr>
            <a:endParaRPr lang="en-US"/>
          </a:p>
          <a:p>
            <a:pPr>
              <a:buFont typeface="Wingdings" panose="05000000000000000000" charset="0"/>
              <a:buChar char="v"/>
            </a:pPr>
            <a:r>
              <a:rPr lang="en-US"/>
              <a:t> Learning design is the design of learning activities/tasks in a broader</a:t>
            </a:r>
            <a:endParaRPr lang="en-US"/>
          </a:p>
          <a:p>
            <a:pPr marL="0" indent="0">
              <a:buNone/>
            </a:pPr>
            <a:r>
              <a:rPr lang="en-US"/>
              <a:t>   sense. </a:t>
            </a:r>
            <a:endParaRPr lang="en-US"/>
          </a:p>
          <a:p>
            <a:pPr marL="0" indent="0">
              <a:buNone/>
            </a:pPr>
            <a:endParaRPr lang="en-US"/>
          </a:p>
          <a:p>
            <a:pPr>
              <a:buFont typeface="Wingdings" panose="05000000000000000000" charset="0"/>
              <a:buChar char="v"/>
            </a:pPr>
            <a:r>
              <a:rPr lang="en-US"/>
              <a:t> How teachers or educators design learning activities/tasks depends</a:t>
            </a:r>
            <a:endParaRPr lang="en-US"/>
          </a:p>
          <a:p>
            <a:pPr marL="0" indent="0">
              <a:buNone/>
            </a:pPr>
            <a:r>
              <a:rPr lang="en-US"/>
              <a:t>     on their understanding of the nature of teaching and learning (Teaching      </a:t>
            </a:r>
            <a:endParaRPr lang="en-US"/>
          </a:p>
          <a:p>
            <a:pPr marL="0" indent="0">
              <a:buNone/>
            </a:pPr>
            <a:r>
              <a:rPr lang="en-US"/>
              <a:t>   Philosophy).</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Premises (Philosophy): For Example</a:t>
            </a:r>
            <a:endParaRPr lang="en-US"/>
          </a:p>
        </p:txBody>
      </p:sp>
      <p:sp>
        <p:nvSpPr>
          <p:cNvPr id="3" name="Content Placeholder 2"/>
          <p:cNvSpPr>
            <a:spLocks noGrp="1"/>
          </p:cNvSpPr>
          <p:nvPr>
            <p:ph idx="1"/>
          </p:nvPr>
        </p:nvSpPr>
        <p:spPr/>
        <p:txBody>
          <a:bodyPr/>
          <a:p>
            <a:r>
              <a:rPr lang="en-US"/>
              <a:t>1. Learners are engaged in solving real-world problems.</a:t>
            </a:r>
            <a:endParaRPr lang="en-US"/>
          </a:p>
          <a:p>
            <a:r>
              <a:rPr lang="en-US"/>
              <a:t>2. Existing knowledge is activated as a foundation for new knowledge.</a:t>
            </a:r>
            <a:endParaRPr lang="en-US"/>
          </a:p>
          <a:p>
            <a:r>
              <a:rPr lang="en-US"/>
              <a:t>3. New knowledge is demonstrated to the learner.</a:t>
            </a:r>
            <a:endParaRPr lang="en-US"/>
          </a:p>
          <a:p>
            <a:r>
              <a:rPr lang="en-US"/>
              <a:t>4. New knowledge is applied by the learner.</a:t>
            </a:r>
            <a:endParaRPr lang="en-US"/>
          </a:p>
          <a:p>
            <a:r>
              <a:rPr lang="en-US"/>
              <a:t>5. New knowledge is integrated into the learner’s world.</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Premises (Philosophy): Example  2</a:t>
            </a:r>
            <a:endParaRPr lang="en-US"/>
          </a:p>
        </p:txBody>
      </p:sp>
      <p:sp>
        <p:nvSpPr>
          <p:cNvPr id="3" name="Content Placeholder 2"/>
          <p:cNvSpPr>
            <a:spLocks noGrp="1"/>
          </p:cNvSpPr>
          <p:nvPr>
            <p:ph idx="1"/>
          </p:nvPr>
        </p:nvSpPr>
        <p:spPr/>
        <p:txBody>
          <a:bodyPr/>
          <a:p>
            <a:pPr>
              <a:buFont typeface="Wingdings" panose="05000000000000000000" charset="0"/>
              <a:buChar char="v"/>
            </a:pPr>
            <a:r>
              <a:rPr lang="en-US"/>
              <a:t>Transmissive – transmission-based information delivery approaches,where a stream of information is broadcast to learners; </a:t>
            </a:r>
            <a:endParaRPr lang="en-US"/>
          </a:p>
          <a:p>
            <a:pPr>
              <a:buFont typeface="Wingdings" panose="05000000000000000000" charset="0"/>
              <a:buChar char="v"/>
            </a:pPr>
            <a:r>
              <a:rPr lang="en-US"/>
              <a:t>Dialogic – centred on discourse between participants, and often</a:t>
            </a:r>
            <a:endParaRPr lang="en-US"/>
          </a:p>
          <a:p>
            <a:pPr marL="0" indent="0">
              <a:buNone/>
            </a:pPr>
            <a:r>
              <a:rPr lang="en-US"/>
              <a:t>involving exemplars followed by periods of activity and feedback;  </a:t>
            </a:r>
            <a:endParaRPr lang="en-US"/>
          </a:p>
          <a:p>
            <a:pPr>
              <a:buFont typeface="Wingdings" panose="05000000000000000000" charset="0"/>
              <a:buChar char="v"/>
            </a:pPr>
            <a:r>
              <a:rPr lang="en-US"/>
              <a:t>Constructionist – where learning occurs by developing a product; and</a:t>
            </a:r>
            <a:endParaRPr lang="en-US"/>
          </a:p>
          <a:p>
            <a:pPr>
              <a:buFont typeface="Wingdings" panose="05000000000000000000" charset="0"/>
              <a:buChar char="v"/>
            </a:pPr>
            <a:r>
              <a:rPr lang="en-US"/>
              <a:t>Co-constructive – groups of learners complete a series of goal-related</a:t>
            </a:r>
            <a:endParaRPr lang="en-US"/>
          </a:p>
          <a:p>
            <a:pPr marL="0" indent="0">
              <a:buFont typeface="Wingdings" panose="05000000000000000000" charset="0"/>
              <a:buNone/>
            </a:pPr>
            <a:r>
              <a:rPr lang="en-US"/>
              <a:t>   tasks to produce an artefact.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Pendahuluan</a:t>
            </a:r>
            <a:endParaRPr lang="en-US"/>
          </a:p>
        </p:txBody>
      </p:sp>
      <p:sp>
        <p:nvSpPr>
          <p:cNvPr id="3" name="Content Placeholder 2"/>
          <p:cNvSpPr>
            <a:spLocks noGrp="1"/>
          </p:cNvSpPr>
          <p:nvPr>
            <p:ph idx="1"/>
          </p:nvPr>
        </p:nvSpPr>
        <p:spPr/>
        <p:txBody>
          <a:bodyPr/>
          <a:p>
            <a:r>
              <a:rPr lang="en-US"/>
              <a:t>Pandemi covid 19 telah banyak menginspirasi kita dengan berbagai perubahan kebijakan termasuk pada pembelajaran bahasa.</a:t>
            </a:r>
            <a:endParaRPr lang="en-US"/>
          </a:p>
          <a:p>
            <a:r>
              <a:rPr lang="en-US"/>
              <a:t>Salah satu nya adalah kebijakan belajar online, atau dalam jaringan (daring).</a:t>
            </a:r>
            <a:endParaRPr lang="en-US"/>
          </a:p>
          <a:p>
            <a:r>
              <a:rPr lang="en-US"/>
              <a:t>Berbagai kendala di lapangan pastilah dijumpai. </a:t>
            </a:r>
            <a:endParaRPr lang="en-US"/>
          </a:p>
          <a:p>
            <a:r>
              <a:rPr lang="en-US">
                <a:sym typeface="+mn-ea"/>
              </a:rPr>
              <a:t> Menteri Pendidikan dan Kebudayaan  Republik Indonesia mengeluarkan Surat  Edaran Nomor 4 Tahun 2020 Tentang Pelaksanaan Kebijakan Pendidikan Dalam Masa Darurat Penyebaran Coronavirus Disease (Covid-19)  yaitu proses belajar dari rumah dilaksanakan dengan ketentuan sebagai berikut :</a:t>
            </a:r>
            <a:endParaRPr lang="en-US"/>
          </a:p>
          <a:p>
            <a:endParaRPr lang="en-US"/>
          </a:p>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Instructional Design Plan</a:t>
            </a:r>
            <a:endParaRPr lang="en-US"/>
          </a:p>
        </p:txBody>
      </p:sp>
      <p:sp>
        <p:nvSpPr>
          <p:cNvPr id="3" name="Content Placeholder 2"/>
          <p:cNvSpPr>
            <a:spLocks noGrp="1"/>
          </p:cNvSpPr>
          <p:nvPr>
            <p:ph idx="1"/>
          </p:nvPr>
        </p:nvSpPr>
        <p:spPr/>
        <p:txBody>
          <a:bodyPr/>
          <a:p>
            <a:pPr>
              <a:buFont typeface="Wingdings" panose="05000000000000000000" charset="0"/>
              <a:buChar char="v"/>
            </a:pPr>
            <a:r>
              <a:rPr lang="en-US"/>
              <a:t>Learning Assessment (Actors, Resources, and Environments)</a:t>
            </a:r>
            <a:endParaRPr lang="en-US"/>
          </a:p>
          <a:p>
            <a:pPr>
              <a:buFont typeface="Wingdings" panose="05000000000000000000" charset="0"/>
              <a:buChar char="v"/>
            </a:pPr>
            <a:r>
              <a:rPr lang="en-US"/>
              <a:t> Learning Design (Blueprint)</a:t>
            </a:r>
            <a:endParaRPr lang="en-US"/>
          </a:p>
          <a:p>
            <a:pPr>
              <a:buFont typeface="Wingdings" panose="05000000000000000000" charset="0"/>
              <a:buChar char="v"/>
            </a:pPr>
            <a:r>
              <a:rPr lang="en-US"/>
              <a:t>Learning Design Development</a:t>
            </a:r>
            <a:endParaRPr lang="en-US"/>
          </a:p>
          <a:p>
            <a:pPr>
              <a:buFont typeface="Wingdings" panose="05000000000000000000" charset="0"/>
              <a:buChar char="v"/>
            </a:pPr>
            <a:r>
              <a:rPr lang="en-US"/>
              <a:t> Learning Design Enactment</a:t>
            </a:r>
            <a:endParaRPr lang="en-US"/>
          </a:p>
          <a:p>
            <a:pPr>
              <a:buFont typeface="Wingdings" panose="05000000000000000000" charset="0"/>
              <a:buChar char="v"/>
            </a:pPr>
            <a:r>
              <a:rPr lang="en-US"/>
              <a:t>Learning Design in Action Evaluation</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Instructional Design</a:t>
            </a:r>
            <a:endParaRPr lang="en-US"/>
          </a:p>
        </p:txBody>
      </p:sp>
      <p:sp>
        <p:nvSpPr>
          <p:cNvPr id="3" name="Content Placeholder 2"/>
          <p:cNvSpPr>
            <a:spLocks noGrp="1"/>
          </p:cNvSpPr>
          <p:nvPr>
            <p:ph idx="1"/>
          </p:nvPr>
        </p:nvSpPr>
        <p:spPr/>
        <p:txBody>
          <a:bodyPr/>
          <a:p>
            <a:pPr>
              <a:buFont typeface="Wingdings" panose="05000000000000000000" charset="0"/>
              <a:buChar char="v"/>
            </a:pPr>
            <a:r>
              <a:rPr lang="en-US"/>
              <a:t>The Nature of Instruction (Learning)</a:t>
            </a:r>
            <a:endParaRPr lang="en-US"/>
          </a:p>
          <a:p>
            <a:pPr>
              <a:buFont typeface="Wingdings" panose="05000000000000000000" charset="0"/>
              <a:buChar char="v"/>
            </a:pPr>
            <a:r>
              <a:rPr lang="en-US"/>
              <a:t> Instructional (Learning) Needs</a:t>
            </a:r>
            <a:endParaRPr lang="en-US"/>
          </a:p>
          <a:p>
            <a:pPr>
              <a:buFont typeface="Wingdings" panose="05000000000000000000" charset="0"/>
              <a:buChar char="v"/>
            </a:pPr>
            <a:r>
              <a:rPr lang="en-US"/>
              <a:t> Instructional (Learning) Goals</a:t>
            </a:r>
            <a:endParaRPr lang="en-US"/>
          </a:p>
          <a:p>
            <a:pPr>
              <a:buFont typeface="Wingdings" panose="05000000000000000000" charset="0"/>
              <a:buChar char="v"/>
            </a:pPr>
            <a:r>
              <a:rPr lang="en-US"/>
              <a:t> Materials: Content, Text, and Tasks (Activities)</a:t>
            </a:r>
            <a:endParaRPr lang="en-US"/>
          </a:p>
          <a:p>
            <a:pPr>
              <a:buFont typeface="Wingdings" panose="05000000000000000000" charset="0"/>
              <a:buChar char="v"/>
            </a:pPr>
            <a:r>
              <a:rPr lang="en-US"/>
              <a:t>Assessment: Process-Based Assessment and Product-Based Assessment</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857250"/>
            <a:ext cx="8229600" cy="990600"/>
          </a:xfrm>
        </p:spPr>
        <p:txBody>
          <a:bodyPr>
            <a:normAutofit fontScale="90000"/>
          </a:bodyPr>
          <a:lstStyle/>
          <a:p>
            <a:pPr algn="ctr" eaLnBrk="1" hangingPunct="1"/>
            <a:r>
              <a:rPr lang="id-ID" sz="4000" b="1"/>
              <a:t>GENRE-BASED APPROACH  </a:t>
            </a:r>
            <a:br>
              <a:rPr lang="id-ID" sz="4000" b="1"/>
            </a:br>
            <a:r>
              <a:rPr lang="id-ID" sz="4000" b="1"/>
              <a:t>(Feez &amp; Joyce, 1998)</a:t>
            </a:r>
            <a:br>
              <a:rPr lang="id-ID" sz="4000"/>
            </a:br>
            <a:endParaRPr lang="id-ID" sz="4000"/>
          </a:p>
        </p:txBody>
      </p:sp>
      <p:sp>
        <p:nvSpPr>
          <p:cNvPr id="3" name="Content Placeholder 2"/>
          <p:cNvSpPr>
            <a:spLocks noGrp="1"/>
          </p:cNvSpPr>
          <p:nvPr>
            <p:ph idx="1"/>
          </p:nvPr>
        </p:nvSpPr>
        <p:spPr/>
        <p:txBody>
          <a:bodyPr>
            <a:normAutofit lnSpcReduction="10000"/>
          </a:bodyPr>
          <a:lstStyle/>
          <a:p>
            <a:pPr marL="274320" indent="-274320">
              <a:buClr>
                <a:schemeClr val="accent3"/>
              </a:buClr>
              <a:buNone/>
              <a:defRPr/>
            </a:pPr>
            <a:r>
              <a:rPr lang="id-ID" b="1" dirty="0" smtClean="0"/>
              <a:t>1. Building the Context or Knowledge  of   the Field (Negotiating Field)</a:t>
            </a:r>
            <a:endParaRPr lang="id-ID" b="1" dirty="0" smtClean="0"/>
          </a:p>
          <a:p>
            <a:pPr marL="274320" indent="-274320">
              <a:buClr>
                <a:schemeClr val="accent3"/>
              </a:buClr>
              <a:buNone/>
              <a:defRPr/>
            </a:pPr>
            <a:endParaRPr lang="id-ID" b="1" dirty="0" smtClean="0"/>
          </a:p>
          <a:p>
            <a:pPr marL="274320" indent="-274320">
              <a:buClr>
                <a:schemeClr val="accent3"/>
              </a:buClr>
              <a:buNone/>
              <a:defRPr/>
            </a:pPr>
            <a:r>
              <a:rPr lang="id-ID" b="1" dirty="0" smtClean="0"/>
              <a:t>2. Modelling and Deconstructing  the  Text</a:t>
            </a:r>
            <a:endParaRPr lang="id-ID" b="1" dirty="0" smtClean="0"/>
          </a:p>
          <a:p>
            <a:pPr marL="274320" indent="-274320">
              <a:buClr>
                <a:schemeClr val="accent3"/>
              </a:buClr>
              <a:buNone/>
              <a:defRPr/>
            </a:pPr>
            <a:endParaRPr lang="id-ID" b="1" dirty="0" smtClean="0"/>
          </a:p>
          <a:p>
            <a:pPr marL="274320" indent="-274320">
              <a:buClr>
                <a:schemeClr val="accent3"/>
              </a:buClr>
              <a:buNone/>
              <a:defRPr/>
            </a:pPr>
            <a:r>
              <a:rPr lang="id-ID" b="1" dirty="0" smtClean="0"/>
              <a:t>3. Joint Construction of  Text</a:t>
            </a:r>
            <a:endParaRPr lang="id-ID" b="1" dirty="0" smtClean="0"/>
          </a:p>
          <a:p>
            <a:pPr marL="274320" indent="-274320">
              <a:buClr>
                <a:schemeClr val="accent3"/>
              </a:buClr>
              <a:buNone/>
              <a:defRPr/>
            </a:pPr>
            <a:endParaRPr lang="id-ID" b="1" dirty="0" smtClean="0"/>
          </a:p>
          <a:p>
            <a:pPr marL="274320" indent="-274320">
              <a:buClr>
                <a:schemeClr val="accent3"/>
              </a:buClr>
              <a:buNone/>
              <a:defRPr/>
            </a:pPr>
            <a:r>
              <a:rPr lang="id-ID" b="1" dirty="0" smtClean="0"/>
              <a:t>4. Independent Construction of  Text</a:t>
            </a:r>
            <a:endParaRPr lang="id-ID" b="1" dirty="0" smtClean="0"/>
          </a:p>
          <a:p>
            <a:pPr marL="274320" indent="-274320">
              <a:buClr>
                <a:schemeClr val="accent3"/>
              </a:buClr>
              <a:buNone/>
              <a:defRPr/>
            </a:pPr>
            <a:endParaRPr lang="id-ID" b="1" dirty="0" smtClean="0"/>
          </a:p>
          <a:p>
            <a:pPr marL="274320" indent="-274320">
              <a:buClr>
                <a:schemeClr val="accent3"/>
              </a:buClr>
              <a:buNone/>
              <a:defRPr/>
            </a:pPr>
            <a:r>
              <a:rPr lang="id-ID" b="1" dirty="0" smtClean="0"/>
              <a:t>5. Linking to Related Texts</a:t>
            </a:r>
            <a:endParaRPr lang="id-ID" b="1" dirty="0" smtClean="0"/>
          </a:p>
          <a:p>
            <a:pPr marL="274320" indent="-274320">
              <a:buClr>
                <a:schemeClr val="accent3"/>
              </a:buClr>
              <a:buNone/>
              <a:defRPr/>
            </a:pPr>
            <a:endParaRPr lang="id-ID"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81200" y="428625"/>
            <a:ext cx="8229600" cy="1214438"/>
          </a:xfrm>
        </p:spPr>
        <p:txBody>
          <a:bodyPr/>
          <a:lstStyle/>
          <a:p>
            <a:pPr algn="ctr" eaLnBrk="1" hangingPunct="1"/>
            <a:r>
              <a:rPr lang="id-ID" sz="3200" b="1"/>
              <a:t>BUILDING THE CONTEXT OR KNOWLEDGE  OF  THE FIELD (NEGOTIATING FIELD)</a:t>
            </a:r>
            <a:endParaRPr lang="id-ID" sz="3200" b="1"/>
          </a:p>
        </p:txBody>
      </p:sp>
      <p:graphicFrame>
        <p:nvGraphicFramePr>
          <p:cNvPr id="4" name="Content Placeholder 3"/>
          <p:cNvGraphicFramePr>
            <a:graphicFrameLocks noGrp="1"/>
          </p:cNvGraphicFramePr>
          <p:nvPr>
            <p:ph idx="1"/>
          </p:nvPr>
        </p:nvGraphicFramePr>
        <p:xfrm>
          <a:off x="2136775" y="1600200"/>
          <a:ext cx="8153400" cy="4495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CONTEXT-BUILDING ACTIVITIES</a:t>
            </a:r>
            <a:endParaRPr lang="id-ID" b="1" dirty="0"/>
          </a:p>
        </p:txBody>
      </p:sp>
      <p:sp>
        <p:nvSpPr>
          <p:cNvPr id="19459" name="Content Placeholder 2"/>
          <p:cNvSpPr>
            <a:spLocks noGrp="1"/>
          </p:cNvSpPr>
          <p:nvPr>
            <p:ph idx="1"/>
          </p:nvPr>
        </p:nvSpPr>
        <p:spPr/>
        <p:txBody>
          <a:bodyPr/>
          <a:lstStyle/>
          <a:p>
            <a:pPr eaLnBrk="1" hangingPunct="1"/>
            <a:r>
              <a:rPr lang="id-ID" smtClean="0"/>
              <a:t>Presenting the context through pictures, audio-visual material, realia, excursions, field-trips, guest speakers, etc</a:t>
            </a:r>
            <a:endParaRPr lang="id-ID" smtClean="0"/>
          </a:p>
          <a:p>
            <a:pPr eaLnBrk="1" hangingPunct="1"/>
            <a:r>
              <a:rPr lang="id-ID" smtClean="0"/>
              <a:t>Establishing the social purpose through discussions or surveys</a:t>
            </a:r>
            <a:endParaRPr lang="id-ID" smtClean="0"/>
          </a:p>
          <a:p>
            <a:pPr eaLnBrk="1" hangingPunct="1"/>
            <a:r>
              <a:rPr lang="id-ID" smtClean="0"/>
              <a:t>Cross cultural activities</a:t>
            </a:r>
            <a:endParaRPr lang="id-ID" smtClean="0"/>
          </a:p>
          <a:p>
            <a:pPr eaLnBrk="1" hangingPunct="1"/>
            <a:r>
              <a:rPr lang="id-ID" smtClean="0"/>
              <a:t>Related research activities</a:t>
            </a:r>
            <a:endParaRPr lang="id-ID" smtClean="0"/>
          </a:p>
          <a:p>
            <a:pPr eaLnBrk="1" hangingPunct="1"/>
            <a:r>
              <a:rPr lang="id-ID" smtClean="0"/>
              <a:t>Comparing the model text with other texts of the same genre or contrasting type</a:t>
            </a:r>
            <a:endParaRPr lang="id-ID"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eaLnBrk="1" hangingPunct="1"/>
            <a:r>
              <a:rPr lang="id-ID" smtClean="0"/>
              <a:t>NOTES FOR TEACHERS</a:t>
            </a:r>
            <a:endParaRPr lang="id-ID" smtClean="0"/>
          </a:p>
        </p:txBody>
      </p:sp>
      <p:sp>
        <p:nvSpPr>
          <p:cNvPr id="20483" name="Content Placeholder 2"/>
          <p:cNvSpPr>
            <a:spLocks noGrp="1"/>
          </p:cNvSpPr>
          <p:nvPr>
            <p:ph idx="1"/>
          </p:nvPr>
        </p:nvSpPr>
        <p:spPr/>
        <p:txBody>
          <a:bodyPr/>
          <a:lstStyle/>
          <a:p>
            <a:pPr eaLnBrk="1" hangingPunct="1"/>
            <a:r>
              <a:rPr lang="id-ID" smtClean="0"/>
              <a:t>Teachers should create activities which help students to comprehend the content of the text, including the roles of the people involved, the purposes of the text, the function of the text, and the type of situation.</a:t>
            </a:r>
            <a:endParaRPr lang="id-ID" smtClean="0"/>
          </a:p>
          <a:p>
            <a:pPr eaLnBrk="1" hangingPunct="1"/>
            <a:endParaRPr lang="id-ID" smtClean="0"/>
          </a:p>
          <a:p>
            <a:pPr eaLnBrk="1" hangingPunct="1"/>
            <a:r>
              <a:rPr lang="id-ID" smtClean="0"/>
              <a:t>The questions may be multiple choice in their form, completion, or essay, depending on the level of learning.</a:t>
            </a:r>
            <a:endParaRPr lang="id-ID"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MODELLING AND DECONSTRUCTING  THE  TEXT</a:t>
            </a:r>
            <a:endParaRPr lang="id-ID" b="1" dirty="0"/>
          </a:p>
        </p:txBody>
      </p:sp>
      <p:sp>
        <p:nvSpPr>
          <p:cNvPr id="21507" name="Content Placeholder 2"/>
          <p:cNvSpPr>
            <a:spLocks noGrp="1"/>
          </p:cNvSpPr>
          <p:nvPr>
            <p:ph idx="1"/>
          </p:nvPr>
        </p:nvSpPr>
        <p:spPr/>
        <p:txBody>
          <a:bodyPr/>
          <a:lstStyle/>
          <a:p>
            <a:pPr eaLnBrk="1" hangingPunct="1"/>
            <a:r>
              <a:rPr lang="id-ID" smtClean="0"/>
              <a:t>STUDENTS investigate the structural patterns and language features of the model text</a:t>
            </a:r>
            <a:endParaRPr lang="id-ID" smtClean="0"/>
          </a:p>
          <a:p>
            <a:pPr eaLnBrk="1" hangingPunct="1"/>
            <a:endParaRPr lang="id-ID" smtClean="0"/>
          </a:p>
          <a:p>
            <a:pPr eaLnBrk="1" hangingPunct="1"/>
            <a:r>
              <a:rPr lang="id-ID" smtClean="0"/>
              <a:t>STUDENTS compare the model with other examples of the text-type</a:t>
            </a:r>
            <a:endParaRPr lang="id-ID"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ACTIVITIES AT EACH LEVEL OF LANGUAGE</a:t>
            </a:r>
            <a:endParaRPr lang="id-ID" b="1" dirty="0"/>
          </a:p>
        </p:txBody>
      </p:sp>
      <p:graphicFrame>
        <p:nvGraphicFramePr>
          <p:cNvPr id="4" name="Content Placeholder 3"/>
          <p:cNvGraphicFramePr>
            <a:graphicFrameLocks noGrp="1"/>
          </p:cNvGraphicFramePr>
          <p:nvPr>
            <p:ph idx="1"/>
          </p:nvPr>
        </p:nvGraphicFramePr>
        <p:xfrm>
          <a:off x="2166938" y="2143125"/>
          <a:ext cx="8153400" cy="3383216"/>
        </p:xfrm>
        <a:graphic>
          <a:graphicData uri="http://schemas.openxmlformats.org/drawingml/2006/table">
            <a:tbl>
              <a:tblPr firstRow="1" bandRow="1">
                <a:tableStyleId>{5C22544A-7EE6-4342-B048-85BDC9FD1C3A}</a:tableStyleId>
              </a:tblPr>
              <a:tblGrid>
                <a:gridCol w="2731946"/>
                <a:gridCol w="5421454"/>
              </a:tblGrid>
              <a:tr h="365721">
                <a:tc>
                  <a:txBody>
                    <a:bodyPr/>
                    <a:lstStyle/>
                    <a:p>
                      <a:pPr algn="ctr"/>
                      <a:r>
                        <a:rPr lang="id-ID" sz="1800" dirty="0" smtClean="0"/>
                        <a:t>LEVEL OF LANGUAGE</a:t>
                      </a:r>
                      <a:endParaRPr lang="id-ID" sz="1800" dirty="0"/>
                    </a:p>
                  </a:txBody>
                  <a:tcPr marL="90593" marR="90593" marT="45712" marB="45712"/>
                </a:tc>
                <a:tc>
                  <a:txBody>
                    <a:bodyPr/>
                    <a:lstStyle/>
                    <a:p>
                      <a:pPr algn="ctr"/>
                      <a:r>
                        <a:rPr lang="id-ID" sz="1800" dirty="0" smtClean="0"/>
                        <a:t>ACTIVITIES</a:t>
                      </a:r>
                      <a:endParaRPr lang="id-ID" sz="1800" dirty="0"/>
                    </a:p>
                  </a:txBody>
                  <a:tcPr marL="90593" marR="90593" marT="45712" marB="45712"/>
                </a:tc>
              </a:tr>
              <a:tr h="1462909">
                <a:tc>
                  <a:txBody>
                    <a:bodyPr/>
                    <a:lstStyle/>
                    <a:p>
                      <a:r>
                        <a:rPr lang="id-ID" sz="1800" dirty="0" smtClean="0"/>
                        <a:t>TEXT-LEVEL</a:t>
                      </a:r>
                      <a:endParaRPr lang="id-ID" sz="1800" dirty="0"/>
                    </a:p>
                  </a:txBody>
                  <a:tcPr marL="90593" marR="90593" marT="45712" marB="45712"/>
                </a:tc>
                <a:tc>
                  <a:txBody>
                    <a:bodyPr/>
                    <a:lstStyle/>
                    <a:p>
                      <a:pPr>
                        <a:buFont typeface="Arial" panose="020B0604020202020204" pitchFamily="34" charset="0"/>
                        <a:buChar char="•"/>
                      </a:pPr>
                      <a:r>
                        <a:rPr lang="id-ID" sz="1800" dirty="0" smtClean="0"/>
                        <a:t> presentation activities using devices</a:t>
                      </a:r>
                      <a:endParaRPr lang="id-ID" sz="1800" dirty="0" smtClean="0"/>
                    </a:p>
                    <a:p>
                      <a:pPr>
                        <a:buFont typeface="Arial" panose="020B0604020202020204" pitchFamily="34" charset="0"/>
                        <a:buChar char="•"/>
                      </a:pPr>
                      <a:r>
                        <a:rPr lang="id-ID" sz="1800" dirty="0" smtClean="0"/>
                        <a:t> sorting, matching</a:t>
                      </a:r>
                      <a:r>
                        <a:rPr lang="id-ID" sz="1800" baseline="0" dirty="0" smtClean="0"/>
                        <a:t> and labelling activities eg sorting sets of texts, sequencing jumbled stages, labelling stages.</a:t>
                      </a:r>
                      <a:endParaRPr lang="id-ID" sz="1800" baseline="0" dirty="0" smtClean="0"/>
                    </a:p>
                    <a:p>
                      <a:pPr>
                        <a:buFont typeface="Arial" panose="020B0604020202020204" pitchFamily="34" charset="0"/>
                        <a:buChar char="•"/>
                      </a:pPr>
                      <a:r>
                        <a:rPr lang="id-ID" sz="1800" baseline="0" dirty="0" smtClean="0"/>
                        <a:t> activities focusing on cohesive devices </a:t>
                      </a:r>
                      <a:endParaRPr lang="id-ID" sz="1800" dirty="0"/>
                    </a:p>
                  </a:txBody>
                  <a:tcPr marL="90593" marR="90593" marT="45712" marB="45712"/>
                </a:tc>
              </a:tr>
              <a:tr h="640018">
                <a:tc>
                  <a:txBody>
                    <a:bodyPr/>
                    <a:lstStyle/>
                    <a:p>
                      <a:r>
                        <a:rPr lang="id-ID" sz="1800" dirty="0" smtClean="0"/>
                        <a:t>CLAUSE LEVEL</a:t>
                      </a:r>
                      <a:endParaRPr lang="id-ID" sz="1800" dirty="0"/>
                    </a:p>
                  </a:txBody>
                  <a:tcPr marL="90593" marR="90593" marT="45712" marB="45712"/>
                </a:tc>
                <a:tc>
                  <a:txBody>
                    <a:bodyPr/>
                    <a:lstStyle/>
                    <a:p>
                      <a:pPr>
                        <a:buFont typeface="Arial" panose="020B0604020202020204" pitchFamily="34" charset="0"/>
                        <a:buChar char="•"/>
                      </a:pPr>
                      <a:r>
                        <a:rPr lang="id-ID" sz="1800" dirty="0" smtClean="0"/>
                        <a:t> presentation and practice activities relating to the grammatical features of the text</a:t>
                      </a:r>
                      <a:endParaRPr lang="id-ID" sz="1800" dirty="0"/>
                    </a:p>
                  </a:txBody>
                  <a:tcPr marL="90593" marR="90593" marT="45712" marB="45712"/>
                </a:tc>
              </a:tr>
              <a:tr h="914315">
                <a:tc>
                  <a:txBody>
                    <a:bodyPr/>
                    <a:lstStyle/>
                    <a:p>
                      <a:r>
                        <a:rPr lang="id-ID" sz="1800" dirty="0" smtClean="0"/>
                        <a:t>EXPRESSION LEVEL</a:t>
                      </a:r>
                      <a:endParaRPr lang="id-ID" sz="1800" dirty="0"/>
                    </a:p>
                  </a:txBody>
                  <a:tcPr marL="90593" marR="90593" marT="45712" marB="45712"/>
                </a:tc>
                <a:tc>
                  <a:txBody>
                    <a:bodyPr/>
                    <a:lstStyle/>
                    <a:p>
                      <a:pPr>
                        <a:buFont typeface="Arial" panose="020B0604020202020204" pitchFamily="34" charset="0"/>
                        <a:buChar char="•"/>
                      </a:pPr>
                      <a:r>
                        <a:rPr lang="id-ID" sz="1800" baseline="0" dirty="0" smtClean="0"/>
                        <a:t>  oral-aural, pronunciation, decoding, spelling, handwriting or typing practice as needed for the use of the text type</a:t>
                      </a:r>
                      <a:endParaRPr lang="id-ID" sz="1800" dirty="0"/>
                    </a:p>
                  </a:txBody>
                  <a:tcPr marL="90593" marR="90593" marT="45712" marB="45712"/>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eaLnBrk="1" hangingPunct="1"/>
            <a:r>
              <a:rPr lang="id-ID" b="1" smtClean="0"/>
              <a:t>NOTES FOR TEACHERS</a:t>
            </a:r>
            <a:endParaRPr lang="id-ID" b="1" smtClean="0"/>
          </a:p>
        </p:txBody>
      </p:sp>
      <p:sp>
        <p:nvSpPr>
          <p:cNvPr id="23555" name="Content Placeholder 2"/>
          <p:cNvSpPr>
            <a:spLocks noGrp="1"/>
          </p:cNvSpPr>
          <p:nvPr>
            <p:ph idx="1"/>
          </p:nvPr>
        </p:nvSpPr>
        <p:spPr/>
        <p:txBody>
          <a:bodyPr/>
          <a:lstStyle/>
          <a:p>
            <a:pPr eaLnBrk="1" hangingPunct="1"/>
            <a:r>
              <a:rPr lang="id-ID" smtClean="0"/>
              <a:t>Use diagnostic assessment “to decide how much time to devote to particular language feature and what kind of presentation or practice students need with each feature”</a:t>
            </a:r>
            <a:endParaRPr lang="id-ID" smtClean="0"/>
          </a:p>
          <a:p>
            <a:pPr eaLnBrk="1" hangingPunct="1"/>
            <a:r>
              <a:rPr lang="id-ID" smtClean="0"/>
              <a:t>Conduct the activity at the whole text level, clause level and expression level</a:t>
            </a:r>
            <a:endParaRPr lang="id-ID" smtClean="0"/>
          </a:p>
          <a:p>
            <a:pPr eaLnBrk="1" hangingPunct="1"/>
            <a:r>
              <a:rPr lang="id-ID" smtClean="0"/>
              <a:t>Use various techniques for dealing with grammar and text structures</a:t>
            </a:r>
            <a:endParaRPr lang="id-ID"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id-ID" b="1" dirty="0" smtClean="0"/>
              <a:t>JOINT CONSTRUCTION OF  TEXT</a:t>
            </a:r>
            <a:endParaRPr lang="id-ID" b="1" dirty="0"/>
          </a:p>
        </p:txBody>
      </p:sp>
      <p:graphicFrame>
        <p:nvGraphicFramePr>
          <p:cNvPr id="4" name="Content Placeholder 3"/>
          <p:cNvGraphicFramePr>
            <a:graphicFrameLocks noGrp="1"/>
          </p:cNvGraphicFramePr>
          <p:nvPr>
            <p:ph idx="1"/>
          </p:nvPr>
        </p:nvGraphicFramePr>
        <p:xfrm>
          <a:off x="2136775" y="1600200"/>
          <a:ext cx="8153400" cy="4495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90000" lnSpcReduction="20000"/>
          </a:bodyPr>
          <a:p>
            <a:endParaRPr lang="en-US"/>
          </a:p>
          <a:p>
            <a:r>
              <a:rPr lang="en-US"/>
              <a:t>a. Belajar dari rumah melalui pembelajaran daring/jarak jauh dilaksanakan untuk memberikan pengalaman belajar yang bermakna bagi siswa, tanpa terbebani tuntutan menuntaskan seluruh capaian kurikulum untuk kenaikan kelas maupun kelulusan; </a:t>
            </a:r>
            <a:endParaRPr lang="en-US"/>
          </a:p>
          <a:p>
            <a:r>
              <a:rPr lang="en-US"/>
              <a:t>b. Belajar dari rumah dapat difokuskan pada pendidikan kecakapan hidup antara lain mengenai pandemic Covid-19; </a:t>
            </a:r>
            <a:endParaRPr lang="en-US"/>
          </a:p>
          <a:p>
            <a:r>
              <a:rPr lang="en-US"/>
              <a:t>c. Aktivitas dan tugas pembelajaran belajar dari rumah dapat bervariasi antarsiswa, sesuai minat dan kondisi masing-masng, termasuk mempertimbangkan kesenjangan akses/fasilitas belajar dirumah; </a:t>
            </a:r>
            <a:endParaRPr lang="en-US"/>
          </a:p>
          <a:p>
            <a:r>
              <a:rPr lang="en-US"/>
              <a:t>d. Bukti atau prosuk aktivitas belajar dari rumah diberi umpan balik yang bersifat kualitatif fan berguna dari guru, tanpa diharuskan memberi Skor/nilai kuantitatif.</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ctr" eaLnBrk="1" hangingPunct="1"/>
            <a:r>
              <a:rPr lang="id-ID" b="1" smtClean="0"/>
              <a:t>ACTIVITIES</a:t>
            </a:r>
            <a:endParaRPr lang="id-ID" b="1" smtClean="0"/>
          </a:p>
        </p:txBody>
      </p:sp>
      <p:sp>
        <p:nvSpPr>
          <p:cNvPr id="25603" name="Content Placeholder 2"/>
          <p:cNvSpPr>
            <a:spLocks noGrp="1"/>
          </p:cNvSpPr>
          <p:nvPr>
            <p:ph idx="1"/>
          </p:nvPr>
        </p:nvSpPr>
        <p:spPr/>
        <p:txBody>
          <a:bodyPr/>
          <a:lstStyle/>
          <a:p>
            <a:pPr eaLnBrk="1" hangingPunct="1"/>
            <a:r>
              <a:rPr lang="id-ID" smtClean="0"/>
              <a:t>Teacher questioning, discussing and editing whole class construction, then scribing onto board</a:t>
            </a:r>
            <a:endParaRPr lang="id-ID" smtClean="0"/>
          </a:p>
          <a:p>
            <a:pPr eaLnBrk="1" hangingPunct="1"/>
            <a:r>
              <a:rPr lang="id-ID" smtClean="0"/>
              <a:t>Skeleton texts</a:t>
            </a:r>
            <a:endParaRPr lang="id-ID" smtClean="0"/>
          </a:p>
          <a:p>
            <a:pPr eaLnBrk="1" hangingPunct="1"/>
            <a:r>
              <a:rPr lang="id-ID" smtClean="0"/>
              <a:t>Jigsaw and information gap activities</a:t>
            </a:r>
            <a:endParaRPr lang="id-ID" smtClean="0"/>
          </a:p>
          <a:p>
            <a:pPr eaLnBrk="1" hangingPunct="1"/>
            <a:r>
              <a:rPr lang="id-ID" smtClean="0"/>
              <a:t>Small group construction of texts</a:t>
            </a:r>
            <a:endParaRPr lang="id-ID" smtClean="0"/>
          </a:p>
          <a:p>
            <a:pPr eaLnBrk="1" hangingPunct="1"/>
            <a:r>
              <a:rPr lang="id-ID" smtClean="0"/>
              <a:t>Dictogloss</a:t>
            </a:r>
            <a:endParaRPr lang="id-ID" smtClean="0"/>
          </a:p>
          <a:p>
            <a:pPr eaLnBrk="1" hangingPunct="1"/>
            <a:r>
              <a:rPr lang="id-ID" smtClean="0"/>
              <a:t>Self assessment and peer assessment activities</a:t>
            </a:r>
            <a:endParaRPr lang="id-ID"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eaLnBrk="1" hangingPunct="1"/>
            <a:r>
              <a:rPr lang="id-ID" b="1" smtClean="0"/>
              <a:t>NOTES FOR TEACHERS</a:t>
            </a:r>
            <a:endParaRPr lang="id-ID" b="1" smtClean="0"/>
          </a:p>
        </p:txBody>
      </p:sp>
      <p:sp>
        <p:nvSpPr>
          <p:cNvPr id="26627" name="Content Placeholder 2"/>
          <p:cNvSpPr>
            <a:spLocks noGrp="1"/>
          </p:cNvSpPr>
          <p:nvPr>
            <p:ph idx="1"/>
          </p:nvPr>
        </p:nvSpPr>
        <p:spPr/>
        <p:txBody>
          <a:bodyPr/>
          <a:lstStyle/>
          <a:p>
            <a:pPr eaLnBrk="1" hangingPunct="1"/>
            <a:r>
              <a:rPr lang="id-ID" smtClean="0"/>
              <a:t>Students begin to contribute to the construction of whole examples of the text-type</a:t>
            </a:r>
            <a:endParaRPr lang="id-ID" smtClean="0"/>
          </a:p>
          <a:p>
            <a:pPr eaLnBrk="1" hangingPunct="1"/>
            <a:endParaRPr lang="id-ID" smtClean="0"/>
          </a:p>
          <a:p>
            <a:pPr eaLnBrk="1" hangingPunct="1"/>
            <a:r>
              <a:rPr lang="id-ID" smtClean="0"/>
              <a:t>The teacher gradually reduces the contribution to text construction, as the students move closer to being able to control the text-type independently (Feeze &amp; Joyce, 1998: 30) </a:t>
            </a:r>
            <a:endParaRPr lang="id-ID"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INDEPENDENT CONSTRUCTION OF  TEXT</a:t>
            </a:r>
            <a:endParaRPr lang="id-ID" b="1" dirty="0"/>
          </a:p>
        </p:txBody>
      </p:sp>
      <p:graphicFrame>
        <p:nvGraphicFramePr>
          <p:cNvPr id="4" name="Content Placeholder 3"/>
          <p:cNvGraphicFramePr>
            <a:graphicFrameLocks noGrp="1"/>
          </p:cNvGraphicFramePr>
          <p:nvPr>
            <p:ph idx="1"/>
          </p:nvPr>
        </p:nvGraphicFramePr>
        <p:xfrm>
          <a:off x="2166910" y="1571612"/>
          <a:ext cx="8153400" cy="4495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ctr" eaLnBrk="1" hangingPunct="1"/>
            <a:r>
              <a:rPr lang="id-ID" smtClean="0"/>
              <a:t>ACTIVITIES</a:t>
            </a:r>
            <a:endParaRPr lang="id-ID" smtClean="0"/>
          </a:p>
        </p:txBody>
      </p:sp>
      <p:sp>
        <p:nvSpPr>
          <p:cNvPr id="28675" name="Content Placeholder 2"/>
          <p:cNvSpPr>
            <a:spLocks noGrp="1"/>
          </p:cNvSpPr>
          <p:nvPr>
            <p:ph idx="1"/>
          </p:nvPr>
        </p:nvSpPr>
        <p:spPr/>
        <p:txBody>
          <a:bodyPr/>
          <a:lstStyle/>
          <a:p>
            <a:pPr eaLnBrk="1" hangingPunct="1">
              <a:buFont typeface="Wingdings 2" panose="05020102010507070707" pitchFamily="18" charset="2"/>
              <a:buNone/>
            </a:pPr>
            <a:r>
              <a:rPr lang="en-US"/>
              <a:t>Independent construction activities include:</a:t>
            </a:r>
            <a:endParaRPr lang="en-US"/>
          </a:p>
          <a:p>
            <a:pPr eaLnBrk="1" hangingPunct="1"/>
            <a:r>
              <a:rPr lang="en-US"/>
              <a:t>Listening tasks, e.g., comprehension activities in response to live or recorded material, such as performing a task, sequencing pictures, numbering, ticking or underlining material on a worksheet, answering questions</a:t>
            </a:r>
            <a:endParaRPr lang="en-US"/>
          </a:p>
          <a:p>
            <a:pPr eaLnBrk="1" hangingPunct="1"/>
            <a:r>
              <a:rPr lang="en-US"/>
              <a:t>Listening and speaking tasks, e.g., role plays, simulated or authentic dialogs</a:t>
            </a:r>
            <a:endParaRPr lang="en-US"/>
          </a:p>
          <a:p>
            <a:pPr eaLnBrk="1" hangingPunct="1"/>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endParaRPr lang="en-US" smtClean="0"/>
          </a:p>
        </p:txBody>
      </p:sp>
      <p:sp>
        <p:nvSpPr>
          <p:cNvPr id="29699" name="Content Placeholder 2"/>
          <p:cNvSpPr>
            <a:spLocks noGrp="1"/>
          </p:cNvSpPr>
          <p:nvPr>
            <p:ph idx="1"/>
          </p:nvPr>
        </p:nvSpPr>
        <p:spPr/>
        <p:txBody>
          <a:bodyPr/>
          <a:lstStyle/>
          <a:p>
            <a:pPr eaLnBrk="1" hangingPunct="1"/>
            <a:r>
              <a:rPr lang="en-US"/>
              <a:t>Speaking tasks, e.g., spoken presentation to class, community organization, or workplace</a:t>
            </a:r>
            <a:endParaRPr lang="en-US"/>
          </a:p>
          <a:p>
            <a:pPr eaLnBrk="1" hangingPunct="1"/>
            <a:r>
              <a:rPr lang="en-US"/>
              <a:t>Reading tasks, e.g., comprehension activities in response to written material such as performing a task, sequencing pictures, numbering, ticking or underlining material on a worksheet, answering questions</a:t>
            </a:r>
            <a:endParaRPr lang="en-US"/>
          </a:p>
          <a:p>
            <a:pPr eaLnBrk="1" hangingPunct="1"/>
            <a:r>
              <a:rPr lang="en-US"/>
              <a:t>Writing tasks which demand that students draft and present whole texts</a:t>
            </a:r>
            <a:endParaRPr lang="en-US"/>
          </a:p>
          <a:p>
            <a:pPr eaLnBrk="1" hangingPunct="1"/>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28626"/>
            <a:ext cx="8229600" cy="1419225"/>
          </a:xfrm>
        </p:spPr>
        <p:txBody>
          <a:bodyPr>
            <a:normAutofit fontScale="90000"/>
          </a:bodyPr>
          <a:lstStyle/>
          <a:p>
            <a:pPr algn="ctr">
              <a:defRPr/>
            </a:pPr>
            <a:r>
              <a:rPr lang="id-ID" b="1" dirty="0"/>
              <a:t>LINKING TO RELATED TEXTS </a:t>
            </a:r>
            <a:br>
              <a:rPr lang="id-ID" b="1" dirty="0"/>
            </a:br>
            <a:r>
              <a:rPr lang="id-ID" b="1" dirty="0" smtClean="0"/>
              <a:t>(optional – depending on students’ proficiency level)</a:t>
            </a:r>
            <a:endParaRPr lang="id-ID" b="1" dirty="0"/>
          </a:p>
        </p:txBody>
      </p:sp>
      <p:sp>
        <p:nvSpPr>
          <p:cNvPr id="30723" name="Content Placeholder 2"/>
          <p:cNvSpPr>
            <a:spLocks noGrp="1"/>
          </p:cNvSpPr>
          <p:nvPr>
            <p:ph idx="1"/>
          </p:nvPr>
        </p:nvSpPr>
        <p:spPr/>
        <p:txBody>
          <a:bodyPr/>
          <a:lstStyle/>
          <a:p>
            <a:pPr eaLnBrk="1" hangingPunct="1">
              <a:buFont typeface="Wingdings 2" panose="05020102010507070707" pitchFamily="18" charset="2"/>
              <a:buNone/>
            </a:pPr>
            <a:r>
              <a:rPr lang="en-US" smtClean="0"/>
              <a:t>In this stage, students investigate how what they have learned in this teaching/learning cycle can be related to:</a:t>
            </a:r>
            <a:endParaRPr lang="en-US" smtClean="0"/>
          </a:p>
          <a:p>
            <a:pPr eaLnBrk="1" hangingPunct="1"/>
            <a:r>
              <a:rPr lang="en-US" smtClean="0"/>
              <a:t>other texts in the same or similar context</a:t>
            </a:r>
            <a:endParaRPr lang="en-US" smtClean="0"/>
          </a:p>
          <a:p>
            <a:pPr eaLnBrk="1" hangingPunct="1"/>
            <a:r>
              <a:rPr lang="en-US" smtClean="0"/>
              <a:t>future or past cycles of teaching and learning</a:t>
            </a:r>
            <a:endParaRPr lang="en-US" smtClean="0"/>
          </a:p>
          <a:p>
            <a:pPr eaLnBrk="1" hangingPunct="1">
              <a:buFont typeface="Wingdings 2" panose="05020102010507070707" pitchFamily="18" charset="2"/>
              <a:buNone/>
            </a:pPr>
            <a:endParaRPr lang="id-ID"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981200" y="785813"/>
            <a:ext cx="8229600" cy="1143000"/>
          </a:xfrm>
        </p:spPr>
        <p:txBody>
          <a:bodyPr/>
          <a:lstStyle/>
          <a:p>
            <a:pPr algn="ctr" eaLnBrk="1" hangingPunct="1"/>
            <a:r>
              <a:rPr lang="id-ID" b="1" smtClean="0"/>
              <a:t>ACTIVITIES</a:t>
            </a:r>
            <a:endParaRPr lang="id-ID" b="1" smtClean="0"/>
          </a:p>
        </p:txBody>
      </p:sp>
      <p:sp>
        <p:nvSpPr>
          <p:cNvPr id="31747" name="Content Placeholder 2"/>
          <p:cNvSpPr>
            <a:spLocks noGrp="1"/>
          </p:cNvSpPr>
          <p:nvPr>
            <p:ph idx="1"/>
          </p:nvPr>
        </p:nvSpPr>
        <p:spPr/>
        <p:txBody>
          <a:bodyPr/>
          <a:lstStyle/>
          <a:p>
            <a:pPr eaLnBrk="1" hangingPunct="1"/>
            <a:r>
              <a:rPr lang="id-ID" smtClean="0"/>
              <a:t>Comparing the use of the text-type across different fields</a:t>
            </a:r>
            <a:endParaRPr lang="id-ID" smtClean="0"/>
          </a:p>
          <a:p>
            <a:pPr eaLnBrk="1" hangingPunct="1"/>
            <a:r>
              <a:rPr lang="id-ID" smtClean="0"/>
              <a:t>Researching other text-types used in the same field</a:t>
            </a:r>
            <a:endParaRPr lang="id-ID" smtClean="0"/>
          </a:p>
          <a:p>
            <a:pPr eaLnBrk="1" hangingPunct="1"/>
            <a:r>
              <a:rPr lang="id-ID" smtClean="0"/>
              <a:t>Role-playing what happens if the same text-type is used by people with different roles and relationships</a:t>
            </a:r>
            <a:endParaRPr lang="id-ID" smtClean="0"/>
          </a:p>
          <a:p>
            <a:pPr eaLnBrk="1" hangingPunct="1"/>
            <a:r>
              <a:rPr lang="id-ID" smtClean="0"/>
              <a:t>Comparing spoken and written models of the same text-type</a:t>
            </a:r>
            <a:endParaRPr lang="id-ID" smtClean="0"/>
          </a:p>
          <a:p>
            <a:pPr eaLnBrk="1" hangingPunct="1"/>
            <a:r>
              <a:rPr lang="id-ID" smtClean="0"/>
              <a:t>Researching how a key language feature used in this text-type is used in other text-types</a:t>
            </a:r>
            <a:endParaRPr lang="id-ID"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CONTOH REALISASI </a:t>
            </a:r>
            <a:br>
              <a:rPr lang="id-ID" b="1" dirty="0" smtClean="0"/>
            </a:br>
            <a:r>
              <a:rPr lang="id-ID" b="1" dirty="0" smtClean="0"/>
              <a:t>METODE SAINTIFIK DALAM GBA</a:t>
            </a:r>
            <a:endParaRPr lang="id-ID" b="1" dirty="0"/>
          </a:p>
        </p:txBody>
      </p:sp>
      <p:graphicFrame>
        <p:nvGraphicFramePr>
          <p:cNvPr id="4" name="Content Placeholder 3"/>
          <p:cNvGraphicFramePr>
            <a:graphicFrameLocks noGrp="1"/>
          </p:cNvGraphicFramePr>
          <p:nvPr>
            <p:ph idx="1"/>
          </p:nvPr>
        </p:nvGraphicFramePr>
        <p:xfrm>
          <a:off x="1981200" y="1935163"/>
          <a:ext cx="8229600" cy="3205394"/>
        </p:xfrm>
        <a:graphic>
          <a:graphicData uri="http://schemas.openxmlformats.org/drawingml/2006/table">
            <a:tbl>
              <a:tblPr firstRow="1" bandRow="1">
                <a:tableStyleId>{5C22544A-7EE6-4342-B048-85BDC9FD1C3A}</a:tableStyleId>
              </a:tblPr>
              <a:tblGrid>
                <a:gridCol w="1042966"/>
                <a:gridCol w="4443434"/>
                <a:gridCol w="2743200"/>
              </a:tblGrid>
              <a:tr h="370772">
                <a:tc>
                  <a:txBody>
                    <a:bodyPr/>
                    <a:lstStyle/>
                    <a:p>
                      <a:r>
                        <a:rPr lang="id-ID" sz="1800" dirty="0" smtClean="0"/>
                        <a:t>STAGE</a:t>
                      </a:r>
                      <a:endParaRPr lang="id-ID" sz="1800" dirty="0"/>
                    </a:p>
                  </a:txBody>
                  <a:tcPr marT="45711" marB="45711"/>
                </a:tc>
                <a:tc>
                  <a:txBody>
                    <a:bodyPr/>
                    <a:lstStyle/>
                    <a:p>
                      <a:r>
                        <a:rPr lang="id-ID" sz="1800" dirty="0" smtClean="0"/>
                        <a:t>GBA</a:t>
                      </a:r>
                      <a:endParaRPr lang="id-ID" sz="1800" dirty="0"/>
                    </a:p>
                  </a:txBody>
                  <a:tcPr marT="45711" marB="45711"/>
                </a:tc>
                <a:tc>
                  <a:txBody>
                    <a:bodyPr/>
                    <a:lstStyle/>
                    <a:p>
                      <a:r>
                        <a:rPr lang="id-ID" sz="1800" dirty="0" smtClean="0"/>
                        <a:t>METODE SAINTIFIK</a:t>
                      </a:r>
                      <a:endParaRPr lang="id-ID" sz="1800" dirty="0"/>
                    </a:p>
                  </a:txBody>
                  <a:tcPr marT="45711" marB="45711"/>
                </a:tc>
              </a:tr>
              <a:tr h="2834390">
                <a:tc>
                  <a:txBody>
                    <a:bodyPr/>
                    <a:lstStyle/>
                    <a:p>
                      <a:r>
                        <a:rPr lang="id-ID" sz="1800" dirty="0" smtClean="0"/>
                        <a:t>BKoF</a:t>
                      </a:r>
                      <a:endParaRPr lang="id-ID" sz="1800" dirty="0"/>
                    </a:p>
                  </a:txBody>
                  <a:tcPr marT="45711" marB="45711"/>
                </a:tc>
                <a:tc>
                  <a:txBody>
                    <a:bodyPr/>
                    <a:lstStyle/>
                    <a:p>
                      <a:r>
                        <a:rPr lang="id-ID" sz="1800" dirty="0" smtClean="0"/>
                        <a:t>Presenting the context through pictures, audio-visual material, realia, excursions, field-trips, guest speakers, etc</a:t>
                      </a:r>
                      <a:endParaRPr lang="id-ID" sz="1800" dirty="0" smtClean="0"/>
                    </a:p>
                    <a:p>
                      <a:r>
                        <a:rPr lang="id-ID" sz="1800" dirty="0" smtClean="0"/>
                        <a:t>Establishing the social purpose through discussions or surveys</a:t>
                      </a:r>
                      <a:endParaRPr lang="id-ID" sz="1800" dirty="0" smtClean="0"/>
                    </a:p>
                    <a:p>
                      <a:r>
                        <a:rPr lang="id-ID" sz="1800" dirty="0" smtClean="0"/>
                        <a:t>Cross cultural activities</a:t>
                      </a:r>
                      <a:endParaRPr lang="id-ID" sz="1800" dirty="0" smtClean="0"/>
                    </a:p>
                    <a:p>
                      <a:r>
                        <a:rPr lang="id-ID" sz="1800" dirty="0" smtClean="0"/>
                        <a:t>Related research activities</a:t>
                      </a:r>
                      <a:endParaRPr lang="id-ID" sz="1800" dirty="0" smtClean="0"/>
                    </a:p>
                    <a:p>
                      <a:r>
                        <a:rPr lang="id-ID" sz="1800" dirty="0" smtClean="0"/>
                        <a:t>Comparing the model text with other texts of the same genre or contrasting type</a:t>
                      </a:r>
                      <a:endParaRPr lang="id-ID" sz="1800" dirty="0" smtClean="0"/>
                    </a:p>
                    <a:p>
                      <a:endParaRPr lang="id-ID" sz="1800" dirty="0"/>
                    </a:p>
                  </a:txBody>
                  <a:tcPr marT="45711" marB="45711"/>
                </a:tc>
                <a:tc>
                  <a:txBody>
                    <a:bodyPr/>
                    <a:lstStyle/>
                    <a:p>
                      <a:r>
                        <a:rPr lang="id-ID" sz="1800" dirty="0" smtClean="0"/>
                        <a:t> Mengamati</a:t>
                      </a:r>
                      <a:endParaRPr lang="id-ID" sz="1800" dirty="0" smtClean="0"/>
                    </a:p>
                    <a:p>
                      <a:r>
                        <a:rPr lang="id-ID" sz="1800" dirty="0" smtClean="0"/>
                        <a:t>Menanya</a:t>
                      </a:r>
                      <a:endParaRPr lang="id-ID" sz="1800" dirty="0" smtClean="0"/>
                    </a:p>
                    <a:p>
                      <a:r>
                        <a:rPr lang="id-ID" sz="1800" dirty="0" smtClean="0"/>
                        <a:t>Mengumpulkan</a:t>
                      </a:r>
                      <a:r>
                        <a:rPr lang="id-ID" sz="1800" baseline="0" dirty="0" smtClean="0"/>
                        <a:t>  data</a:t>
                      </a:r>
                      <a:endParaRPr lang="id-ID" sz="1800" baseline="0" dirty="0" smtClean="0"/>
                    </a:p>
                    <a:p>
                      <a:r>
                        <a:rPr lang="id-ID" sz="1800" baseline="0" dirty="0" smtClean="0"/>
                        <a:t>Menalar/menganalisis data</a:t>
                      </a:r>
                      <a:endParaRPr lang="id-ID" sz="1800" dirty="0" smtClean="0"/>
                    </a:p>
                    <a:p>
                      <a:r>
                        <a:rPr lang="id-ID" sz="1800" dirty="0" smtClean="0"/>
                        <a:t>Mengomunikasikan </a:t>
                      </a:r>
                      <a:endParaRPr lang="id-ID" sz="1800" dirty="0" smtClean="0"/>
                    </a:p>
                    <a:p>
                      <a:endParaRPr lang="id-ID" sz="1800" dirty="0" smtClean="0"/>
                    </a:p>
                    <a:p>
                      <a:endParaRPr lang="id-ID" sz="1800" dirty="0" smtClean="0"/>
                    </a:p>
                    <a:p>
                      <a:endParaRPr lang="id-ID" sz="1800" dirty="0" smtClean="0"/>
                    </a:p>
                  </a:txBody>
                  <a:tcPr marT="45711" marB="45711"/>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CONTOH REALISASI </a:t>
            </a:r>
            <a:br>
              <a:rPr lang="id-ID" b="1" dirty="0" smtClean="0"/>
            </a:br>
            <a:r>
              <a:rPr lang="id-ID" b="1" dirty="0" smtClean="0"/>
              <a:t>METODE SAINTIFIK DALAM GBA</a:t>
            </a:r>
            <a:endParaRPr lang="id-ID" b="1" dirty="0"/>
          </a:p>
        </p:txBody>
      </p:sp>
      <p:graphicFrame>
        <p:nvGraphicFramePr>
          <p:cNvPr id="4" name="Content Placeholder 3"/>
          <p:cNvGraphicFramePr>
            <a:graphicFrameLocks noGrp="1"/>
          </p:cNvGraphicFramePr>
          <p:nvPr>
            <p:ph idx="1"/>
          </p:nvPr>
        </p:nvGraphicFramePr>
        <p:xfrm>
          <a:off x="1981200" y="1935163"/>
          <a:ext cx="8229600" cy="3479800"/>
        </p:xfrm>
        <a:graphic>
          <a:graphicData uri="http://schemas.openxmlformats.org/drawingml/2006/table">
            <a:tbl>
              <a:tblPr firstRow="1" bandRow="1">
                <a:tableStyleId>{5C22544A-7EE6-4342-B048-85BDC9FD1C3A}</a:tableStyleId>
              </a:tblPr>
              <a:tblGrid>
                <a:gridCol w="971528"/>
                <a:gridCol w="4514872"/>
                <a:gridCol w="2743200"/>
              </a:tblGrid>
              <a:tr h="370840">
                <a:tc>
                  <a:txBody>
                    <a:bodyPr/>
                    <a:lstStyle/>
                    <a:p>
                      <a:r>
                        <a:rPr lang="id-ID" dirty="0" smtClean="0"/>
                        <a:t>STAGE</a:t>
                      </a:r>
                      <a:endParaRPr lang="id-ID" dirty="0"/>
                    </a:p>
                  </a:txBody>
                  <a:tcPr/>
                </a:tc>
                <a:tc>
                  <a:txBody>
                    <a:bodyPr/>
                    <a:lstStyle/>
                    <a:p>
                      <a:r>
                        <a:rPr lang="id-ID" dirty="0" smtClean="0"/>
                        <a:t>GBA</a:t>
                      </a:r>
                      <a:endParaRPr lang="id-ID" dirty="0"/>
                    </a:p>
                  </a:txBody>
                  <a:tcPr/>
                </a:tc>
                <a:tc>
                  <a:txBody>
                    <a:bodyPr/>
                    <a:lstStyle/>
                    <a:p>
                      <a:r>
                        <a:rPr lang="id-ID" dirty="0" smtClean="0"/>
                        <a:t>METODE SAINTIFIK</a:t>
                      </a:r>
                      <a:endParaRPr lang="id-ID" dirty="0"/>
                    </a:p>
                  </a:txBody>
                  <a:tcPr/>
                </a:tc>
              </a:tr>
              <a:tr h="370840">
                <a:tc>
                  <a:txBody>
                    <a:bodyPr/>
                    <a:lstStyle/>
                    <a:p>
                      <a:r>
                        <a:rPr lang="id-ID" dirty="0" smtClean="0"/>
                        <a:t>MoT</a:t>
                      </a:r>
                      <a:endParaRPr lang="id-ID" dirty="0"/>
                    </a:p>
                  </a:txBody>
                  <a:tcPr/>
                </a:tc>
                <a:tc>
                  <a:txBody>
                    <a:bodyPr/>
                    <a:lstStyle/>
                    <a:p>
                      <a:pPr>
                        <a:buFont typeface="Arial" panose="020B0604020202020204" pitchFamily="34" charset="0"/>
                        <a:buChar char="•"/>
                      </a:pPr>
                      <a:r>
                        <a:rPr lang="id-ID" dirty="0" smtClean="0"/>
                        <a:t>  presentation activities using devices</a:t>
                      </a:r>
                      <a:endParaRPr lang="id-ID" dirty="0" smtClean="0"/>
                    </a:p>
                    <a:p>
                      <a:pPr>
                        <a:buFont typeface="Arial" panose="020B0604020202020204" pitchFamily="34" charset="0"/>
                        <a:buChar char="•"/>
                      </a:pPr>
                      <a:r>
                        <a:rPr lang="id-ID" dirty="0" smtClean="0"/>
                        <a:t> sorting, matching</a:t>
                      </a:r>
                      <a:r>
                        <a:rPr lang="id-ID" baseline="0" dirty="0" smtClean="0"/>
                        <a:t> and labelling activities eg sorting sets of texts, sequencing jumbled stages, labelling stages.</a:t>
                      </a:r>
                      <a:endParaRPr lang="id-ID" baseline="0" dirty="0" smtClean="0"/>
                    </a:p>
                    <a:p>
                      <a:pPr>
                        <a:buFont typeface="Arial" panose="020B0604020202020204" pitchFamily="34" charset="0"/>
                        <a:buChar char="•"/>
                      </a:pPr>
                      <a:r>
                        <a:rPr lang="id-ID" baseline="0" dirty="0" smtClean="0"/>
                        <a:t> activities focusing on cohesive devices </a:t>
                      </a:r>
                      <a:endParaRPr lang="id-ID" baseline="0" dirty="0" smtClean="0"/>
                    </a:p>
                    <a:p>
                      <a:pPr>
                        <a:buFont typeface="Arial" panose="020B0604020202020204" pitchFamily="34" charset="0"/>
                        <a:buChar char="•"/>
                      </a:pPr>
                      <a:r>
                        <a:rPr lang="id-ID" dirty="0" smtClean="0"/>
                        <a:t>presentation and practice activities relating to the grammatical features of the text</a:t>
                      </a:r>
                      <a:endParaRPr lang="id-ID" dirty="0" smtClean="0"/>
                    </a:p>
                    <a:p>
                      <a:pPr>
                        <a:buFont typeface="Arial" panose="020B0604020202020204" pitchFamily="34" charset="0"/>
                        <a:buChar char="•"/>
                      </a:pPr>
                      <a:r>
                        <a:rPr lang="id-ID" baseline="0" dirty="0" smtClean="0"/>
                        <a:t>oral-aural, pronunciation, decoding, spelling, handwriting or typing practice as needed for the use of the text type</a:t>
                      </a:r>
                      <a:endParaRPr lang="id-ID" dirty="0" smtClean="0"/>
                    </a:p>
                    <a:p>
                      <a:endParaRPr lang="id-ID" dirty="0"/>
                    </a:p>
                  </a:txBody>
                  <a:tcPr/>
                </a:tc>
                <a:tc>
                  <a:txBody>
                    <a:bodyPr/>
                    <a:lstStyle/>
                    <a:p>
                      <a:r>
                        <a:rPr lang="id-ID" dirty="0" smtClean="0"/>
                        <a:t>Mengamati</a:t>
                      </a:r>
                      <a:endParaRPr lang="id-ID" dirty="0" smtClean="0"/>
                    </a:p>
                    <a:p>
                      <a:r>
                        <a:rPr lang="id-ID" dirty="0" smtClean="0"/>
                        <a:t>Menanya</a:t>
                      </a:r>
                      <a:endParaRPr lang="id-ID" dirty="0" smtClean="0"/>
                    </a:p>
                    <a:p>
                      <a:r>
                        <a:rPr lang="id-ID" dirty="0" smtClean="0"/>
                        <a:t>Mengumpulkan</a:t>
                      </a:r>
                      <a:r>
                        <a:rPr lang="id-ID" baseline="0" dirty="0" smtClean="0"/>
                        <a:t>  data</a:t>
                      </a:r>
                      <a:endParaRPr lang="id-ID" baseline="0" dirty="0" smtClean="0"/>
                    </a:p>
                    <a:p>
                      <a:r>
                        <a:rPr lang="id-ID" baseline="0" dirty="0" smtClean="0"/>
                        <a:t>Menalar/menganalisis data</a:t>
                      </a:r>
                      <a:endParaRPr lang="id-ID" dirty="0" smtClean="0"/>
                    </a:p>
                    <a:p>
                      <a:r>
                        <a:rPr lang="id-ID" dirty="0" smtClean="0"/>
                        <a:t>Mengomunikasikan </a:t>
                      </a:r>
                      <a:endParaRPr lang="id-ID" dirty="0" smtClean="0"/>
                    </a:p>
                    <a:p>
                      <a:endParaRPr lang="id-ID" dirty="0" smtClean="0"/>
                    </a:p>
                  </a:txBody>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CONTOH REALISASI </a:t>
            </a:r>
            <a:br>
              <a:rPr lang="id-ID" b="1" dirty="0" smtClean="0"/>
            </a:br>
            <a:r>
              <a:rPr lang="id-ID" b="1" dirty="0" smtClean="0"/>
              <a:t>METODE SAINTIFIK DALAM GBA</a:t>
            </a:r>
            <a:endParaRPr lang="id-ID" b="1" dirty="0"/>
          </a:p>
        </p:txBody>
      </p:sp>
      <p:graphicFrame>
        <p:nvGraphicFramePr>
          <p:cNvPr id="4" name="Content Placeholder 3"/>
          <p:cNvGraphicFramePr>
            <a:graphicFrameLocks noGrp="1"/>
          </p:cNvGraphicFramePr>
          <p:nvPr>
            <p:ph idx="1"/>
          </p:nvPr>
        </p:nvGraphicFramePr>
        <p:xfrm>
          <a:off x="1981200" y="1935163"/>
          <a:ext cx="8229600" cy="3205394"/>
        </p:xfrm>
        <a:graphic>
          <a:graphicData uri="http://schemas.openxmlformats.org/drawingml/2006/table">
            <a:tbl>
              <a:tblPr firstRow="1" bandRow="1">
                <a:tableStyleId>{5C22544A-7EE6-4342-B048-85BDC9FD1C3A}</a:tableStyleId>
              </a:tblPr>
              <a:tblGrid>
                <a:gridCol w="971528"/>
                <a:gridCol w="4514872"/>
                <a:gridCol w="2743200"/>
              </a:tblGrid>
              <a:tr h="370772">
                <a:tc>
                  <a:txBody>
                    <a:bodyPr/>
                    <a:lstStyle/>
                    <a:p>
                      <a:r>
                        <a:rPr lang="id-ID" sz="1800" dirty="0" smtClean="0"/>
                        <a:t>STAGE</a:t>
                      </a:r>
                      <a:endParaRPr lang="id-ID" sz="1800" dirty="0"/>
                    </a:p>
                  </a:txBody>
                  <a:tcPr marT="45711" marB="45711"/>
                </a:tc>
                <a:tc>
                  <a:txBody>
                    <a:bodyPr/>
                    <a:lstStyle/>
                    <a:p>
                      <a:r>
                        <a:rPr lang="id-ID" sz="1800" dirty="0" smtClean="0"/>
                        <a:t>GBA</a:t>
                      </a:r>
                      <a:endParaRPr lang="id-ID" sz="1800" dirty="0"/>
                    </a:p>
                  </a:txBody>
                  <a:tcPr marT="45711" marB="45711"/>
                </a:tc>
                <a:tc>
                  <a:txBody>
                    <a:bodyPr/>
                    <a:lstStyle/>
                    <a:p>
                      <a:r>
                        <a:rPr lang="id-ID" sz="1800" dirty="0" smtClean="0"/>
                        <a:t>METODE SAINTIFIK</a:t>
                      </a:r>
                      <a:endParaRPr lang="id-ID" sz="1800" dirty="0"/>
                    </a:p>
                  </a:txBody>
                  <a:tcPr marT="45711" marB="45711"/>
                </a:tc>
              </a:tr>
              <a:tr h="2834390">
                <a:tc>
                  <a:txBody>
                    <a:bodyPr/>
                    <a:lstStyle/>
                    <a:p>
                      <a:r>
                        <a:rPr lang="id-ID" sz="1800" dirty="0" smtClean="0"/>
                        <a:t>JCoT</a:t>
                      </a:r>
                      <a:endParaRPr lang="id-ID" sz="1800" dirty="0"/>
                    </a:p>
                  </a:txBody>
                  <a:tcPr marT="45711" marB="45711"/>
                </a:tc>
                <a:tc>
                  <a:txBody>
                    <a:bodyPr/>
                    <a:lstStyle/>
                    <a:p>
                      <a:r>
                        <a:rPr lang="id-ID" sz="1800" dirty="0" smtClean="0"/>
                        <a:t>Teacher questioning, discussing and editing whole class construction, then scribing onto board</a:t>
                      </a:r>
                      <a:endParaRPr lang="id-ID" sz="1800" dirty="0" smtClean="0"/>
                    </a:p>
                    <a:p>
                      <a:r>
                        <a:rPr lang="id-ID" sz="1800" dirty="0" smtClean="0"/>
                        <a:t>Skeleton texts</a:t>
                      </a:r>
                      <a:endParaRPr lang="id-ID" sz="1800" dirty="0" smtClean="0"/>
                    </a:p>
                    <a:p>
                      <a:r>
                        <a:rPr lang="id-ID" sz="1800" dirty="0" smtClean="0"/>
                        <a:t>Jigsaw and information gap activities</a:t>
                      </a:r>
                      <a:endParaRPr lang="id-ID" sz="1800" dirty="0" smtClean="0"/>
                    </a:p>
                    <a:p>
                      <a:r>
                        <a:rPr lang="id-ID" sz="1800" dirty="0" smtClean="0"/>
                        <a:t>Small group construction of texts</a:t>
                      </a:r>
                      <a:endParaRPr lang="id-ID" sz="1800" dirty="0" smtClean="0"/>
                    </a:p>
                    <a:p>
                      <a:r>
                        <a:rPr lang="id-ID" sz="1800" dirty="0" smtClean="0"/>
                        <a:t>Dictogloss</a:t>
                      </a:r>
                      <a:endParaRPr lang="id-ID" sz="1800" dirty="0" smtClean="0"/>
                    </a:p>
                    <a:p>
                      <a:r>
                        <a:rPr lang="id-ID" sz="1800" dirty="0" smtClean="0"/>
                        <a:t>Self assessment and peer assessment activities</a:t>
                      </a:r>
                      <a:endParaRPr lang="id-ID" sz="1800" dirty="0" smtClean="0"/>
                    </a:p>
                    <a:p>
                      <a:pPr>
                        <a:buFont typeface="Arial" panose="020B0604020202020204" pitchFamily="34" charset="0"/>
                        <a:buNone/>
                      </a:pPr>
                      <a:endParaRPr lang="id-ID" sz="1800" dirty="0"/>
                    </a:p>
                  </a:txBody>
                  <a:tcPr marT="45711" marB="45711"/>
                </a:tc>
                <a:tc>
                  <a:txBody>
                    <a:bodyPr/>
                    <a:lstStyle/>
                    <a:p>
                      <a:r>
                        <a:rPr lang="id-ID" sz="1800" dirty="0" smtClean="0"/>
                        <a:t> </a:t>
                      </a:r>
                      <a:r>
                        <a:rPr lang="id-ID" sz="1800" baseline="0" dirty="0" smtClean="0"/>
                        <a:t>Mencipta </a:t>
                      </a:r>
                      <a:endParaRPr lang="id-ID" sz="1800" dirty="0" smtClean="0"/>
                    </a:p>
                    <a:p>
                      <a:endParaRPr lang="id-ID" sz="1800" dirty="0" smtClean="0"/>
                    </a:p>
                    <a:p>
                      <a:endParaRPr lang="id-ID" sz="1800" dirty="0" smtClean="0"/>
                    </a:p>
                  </a:txBody>
                  <a:tcPr marT="45711" marB="45711"/>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Memadukan sumber belajar secara luring dan daring pada pembelajaran bahasa merupakan keputusan yang bijak untuk menjembatani berbagai keterbatasan baik dari sisi pengajar maupun siswa dengan pelaksanaan pembelajaran daring.</a:t>
            </a:r>
            <a:endParaRPr lang="en-US"/>
          </a:p>
          <a:p>
            <a:r>
              <a:rPr lang="en-US"/>
              <a:t>Pembelajaran yang mengkombinasikan daring dan luring ini biasa kita sebut dengan blended learning.</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id-ID" b="1" dirty="0" smtClean="0"/>
              <a:t>CONTOH REALISASI </a:t>
            </a:r>
            <a:br>
              <a:rPr lang="id-ID" b="1" dirty="0" smtClean="0"/>
            </a:br>
            <a:r>
              <a:rPr lang="id-ID" b="1" dirty="0" smtClean="0"/>
              <a:t>METODE SAINTIFIK DALAM GBA</a:t>
            </a:r>
            <a:endParaRPr lang="id-ID" b="1" dirty="0"/>
          </a:p>
        </p:txBody>
      </p:sp>
      <p:graphicFrame>
        <p:nvGraphicFramePr>
          <p:cNvPr id="4" name="Content Placeholder 3"/>
          <p:cNvGraphicFramePr>
            <a:graphicFrameLocks noGrp="1"/>
          </p:cNvGraphicFramePr>
          <p:nvPr>
            <p:ph idx="1"/>
          </p:nvPr>
        </p:nvGraphicFramePr>
        <p:xfrm>
          <a:off x="1981200" y="1935164"/>
          <a:ext cx="8229600" cy="5400675"/>
        </p:xfrm>
        <a:graphic>
          <a:graphicData uri="http://schemas.openxmlformats.org/drawingml/2006/table">
            <a:tbl>
              <a:tblPr firstRow="1" bandRow="1">
                <a:tableStyleId>{5C22544A-7EE6-4342-B048-85BDC9FD1C3A}</a:tableStyleId>
              </a:tblPr>
              <a:tblGrid>
                <a:gridCol w="971528"/>
                <a:gridCol w="4857784"/>
                <a:gridCol w="2400288"/>
              </a:tblGrid>
              <a:tr h="370884">
                <a:tc>
                  <a:txBody>
                    <a:bodyPr/>
                    <a:lstStyle/>
                    <a:p>
                      <a:r>
                        <a:rPr lang="id-ID" sz="1800" dirty="0" smtClean="0"/>
                        <a:t>STAGE</a:t>
                      </a:r>
                      <a:endParaRPr lang="id-ID" sz="1800" dirty="0"/>
                    </a:p>
                  </a:txBody>
                  <a:tcPr marT="45725" marB="45725"/>
                </a:tc>
                <a:tc>
                  <a:txBody>
                    <a:bodyPr/>
                    <a:lstStyle/>
                    <a:p>
                      <a:r>
                        <a:rPr lang="id-ID" sz="1800" dirty="0" smtClean="0"/>
                        <a:t>GBA</a:t>
                      </a:r>
                      <a:endParaRPr lang="id-ID" sz="1800" dirty="0"/>
                    </a:p>
                  </a:txBody>
                  <a:tcPr marT="45725" marB="45725"/>
                </a:tc>
                <a:tc>
                  <a:txBody>
                    <a:bodyPr/>
                    <a:lstStyle/>
                    <a:p>
                      <a:r>
                        <a:rPr lang="id-ID" sz="1800" dirty="0" smtClean="0"/>
                        <a:t>METODE SAINTIFIK</a:t>
                      </a:r>
                      <a:endParaRPr lang="id-ID" sz="1800" dirty="0"/>
                    </a:p>
                  </a:txBody>
                  <a:tcPr marT="45725" marB="45725"/>
                </a:tc>
              </a:tr>
              <a:tr h="5029791">
                <a:tc>
                  <a:txBody>
                    <a:bodyPr/>
                    <a:lstStyle/>
                    <a:p>
                      <a:r>
                        <a:rPr lang="id-ID" sz="1800" dirty="0" smtClean="0"/>
                        <a:t>ICoT</a:t>
                      </a:r>
                      <a:endParaRPr lang="id-ID" sz="1800" dirty="0"/>
                    </a:p>
                  </a:txBody>
                  <a:tcPr marT="45725" marB="45725"/>
                </a:tc>
                <a:tc>
                  <a:txBody>
                    <a:bodyPr/>
                    <a:lstStyle/>
                    <a:p>
                      <a:r>
                        <a:rPr lang="id-ID" sz="1800" dirty="0" smtClean="0"/>
                        <a:t> </a:t>
                      </a:r>
                      <a:r>
                        <a:rPr lang="en-US" sz="1800" dirty="0" smtClean="0"/>
                        <a:t>Listening tasks, e.g., comprehension activities in response to live or recorded material, such as performing a task, sequencing pictures, numbering, ticking or underlining material on a worksheet, answering questions</a:t>
                      </a:r>
                      <a:endParaRPr lang="en-US" sz="1800" dirty="0" smtClean="0"/>
                    </a:p>
                    <a:p>
                      <a:r>
                        <a:rPr lang="en-US" sz="1800" dirty="0" smtClean="0"/>
                        <a:t>Listening and speaking tasks, e.g., role plays, simulated or authentic dialogs</a:t>
                      </a:r>
                      <a:endParaRPr lang="id-ID" sz="1800" dirty="0" smtClean="0"/>
                    </a:p>
                    <a:p>
                      <a:r>
                        <a:rPr lang="en-US" sz="1800" dirty="0" smtClean="0"/>
                        <a:t>Speaking tasks, e.g., spoken presentation to class, community organization, or workplace</a:t>
                      </a:r>
                      <a:endParaRPr lang="en-US" sz="1800" dirty="0" smtClean="0"/>
                    </a:p>
                    <a:p>
                      <a:r>
                        <a:rPr lang="en-US" sz="1800" dirty="0" smtClean="0"/>
                        <a:t>Reading tasks, e.g., comprehension activities in response to written material such as performing a task, sequencing pictures, numbering, ticking or underlining material on a worksheet, answering questions</a:t>
                      </a:r>
                      <a:endParaRPr lang="en-US" sz="1800" dirty="0" smtClean="0"/>
                    </a:p>
                    <a:p>
                      <a:r>
                        <a:rPr lang="en-US" sz="1800" dirty="0" smtClean="0"/>
                        <a:t>Writing tasks which demand that students draft and present whole texts</a:t>
                      </a:r>
                      <a:endParaRPr lang="en-US" sz="1800" dirty="0" smtClean="0"/>
                    </a:p>
                    <a:p>
                      <a:endParaRPr lang="en-US" sz="1800" dirty="0" smtClean="0"/>
                    </a:p>
                    <a:p>
                      <a:endParaRPr lang="id-ID" sz="1800" dirty="0"/>
                    </a:p>
                  </a:txBody>
                  <a:tcPr marT="45725" marB="45725"/>
                </a:tc>
                <a:tc>
                  <a:txBody>
                    <a:bodyPr/>
                    <a:lstStyle/>
                    <a:p>
                      <a:r>
                        <a:rPr lang="id-ID" sz="1800" dirty="0" smtClean="0"/>
                        <a:t> </a:t>
                      </a:r>
                      <a:r>
                        <a:rPr lang="id-ID" sz="1800" baseline="0" dirty="0" smtClean="0"/>
                        <a:t>Mencipta  </a:t>
                      </a:r>
                      <a:endParaRPr lang="id-ID" sz="1800" dirty="0" smtClean="0"/>
                    </a:p>
                    <a:p>
                      <a:endParaRPr lang="id-ID" sz="1800" dirty="0" smtClean="0"/>
                    </a:p>
                    <a:p>
                      <a:endParaRPr lang="id-ID" sz="1800" dirty="0" smtClean="0"/>
                    </a:p>
                  </a:txBody>
                  <a:tcPr marT="45725" marB="45725"/>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Terimakasih. </a:t>
            </a:r>
            <a:endParaRPr lang="en-US"/>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Pembelajaran Blended Learning</a:t>
            </a:r>
            <a:endParaRPr lang="en-US"/>
          </a:p>
        </p:txBody>
      </p:sp>
      <p:sp>
        <p:nvSpPr>
          <p:cNvPr id="3" name="Content Placeholder 2"/>
          <p:cNvSpPr>
            <a:spLocks noGrp="1"/>
          </p:cNvSpPr>
          <p:nvPr>
            <p:ph idx="1"/>
          </p:nvPr>
        </p:nvSpPr>
        <p:spPr/>
        <p:txBody>
          <a:bodyPr>
            <a:normAutofit fontScale="90000" lnSpcReduction="20000"/>
          </a:bodyPr>
          <a:p>
            <a:r>
              <a:rPr lang="en-US"/>
              <a:t>Blended learning dapat dimaknai sebagai pembelajaran kombinasi, yaitu kombinasi pembelajaran secara tatap muka di kelas dan pembelajaran secara online dengan menggunakan aplikasi komputer yang tersambung dengan internet.</a:t>
            </a:r>
            <a:endParaRPr lang="en-US"/>
          </a:p>
          <a:p>
            <a:r>
              <a:rPr lang="en-US"/>
              <a:t>yang dicampurkan adalah dua unsur utama, yakni pembelajaran di kelas (classroom lesson) dengan online learning. </a:t>
            </a:r>
            <a:endParaRPr lang="en-US"/>
          </a:p>
          <a:p>
            <a:r>
              <a:rPr lang="en-US"/>
              <a:t>Harding, Kaczynski dan Wood, (2005) mengatakan bahwa blended learning merupakan pendekatan pembelajaran yang mengintegrasikan pembelajaran tradisonal tatap muka dan pembelajaran jarak jauh yang menggunakan sumber belajar online dan beragam pilihan komunikasi yang dapat digunakan oleh guru dan siswa.</a:t>
            </a:r>
            <a:endParaRPr lang="en-US"/>
          </a:p>
          <a:p>
            <a:r>
              <a:rPr lang="en-US"/>
              <a:t>Secara garis besar, media berbantuan komputer sangat luas sedangkan online learning merupakan pembelajaran berbantuan komputer melalui jaringan.</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Pengembangan Blended Learning</a:t>
            </a:r>
            <a:endParaRPr lang="en-US"/>
          </a:p>
        </p:txBody>
      </p:sp>
      <p:sp>
        <p:nvSpPr>
          <p:cNvPr id="3" name="Content Placeholder 2"/>
          <p:cNvSpPr>
            <a:spLocks noGrp="1"/>
          </p:cNvSpPr>
          <p:nvPr>
            <p:ph idx="1"/>
          </p:nvPr>
        </p:nvSpPr>
        <p:spPr/>
        <p:txBody>
          <a:bodyPr>
            <a:normAutofit fontScale="90000"/>
          </a:bodyPr>
          <a:p>
            <a:r>
              <a:rPr lang="en-US"/>
              <a:t>Dua model pembelajaran Blended Learning, yaitu: </a:t>
            </a:r>
            <a:endParaRPr lang="en-US"/>
          </a:p>
          <a:p>
            <a:pPr marL="0" indent="0">
              <a:buNone/>
            </a:pPr>
            <a:r>
              <a:rPr lang="en-US"/>
              <a:t>a. model off-line kegiatan pembelajaran dilaksanakan secara tatap muka dengan peningkatan atau penambahan media pembelajaran yang telah diunduh sebelumnya dari internet seperti video, gambar, dan informasi lain yang sesuai dengan materi yang sedang dibeljari (off-line). Guru melaksanakan pembelajaran tatap muka dengan media online yang telah diunduh sebelumnya. </a:t>
            </a:r>
            <a:endParaRPr lang="en-US"/>
          </a:p>
          <a:p>
            <a:pPr marL="0" indent="0">
              <a:buNone/>
            </a:pPr>
            <a:r>
              <a:rPr lang="en-US"/>
              <a:t>b. model campuran (hybrid learning) model ini langsung tersambung dengan internet secara “on-line” Model ini memadukan pembelajaran tatap muka di kelas dengan pembelajaran secara on-line atau tersambung langsung internet (on-line).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p:txBody>
          <a:bodyPr/>
          <a:p>
            <a:endParaRPr lang="en-US"/>
          </a:p>
        </p:txBody>
      </p:sp>
      <p:sp>
        <p:nvSpPr>
          <p:cNvPr id="3" name="Content Placeholder 2"/>
          <p:cNvSpPr>
            <a:spLocks noGrp="1"/>
          </p:cNvSpPr>
          <p:nvPr>
            <p:ph sz="half" idx="1"/>
          </p:nvPr>
        </p:nvSpPr>
        <p:spPr/>
        <p:txBody>
          <a:bodyPr/>
          <a:p>
            <a:r>
              <a:rPr lang="en-US"/>
              <a:t>Jika para siswanya sudah terbiasa mengakses internet maka dapat digunakan model kedua, yaitu model online (hybrid learning). Sebaliknya jika para siswanya belum terbiasa mengakses internet, maka guru dapat menggunakan model pertama, yaitu model off-line</a:t>
            </a:r>
            <a:endParaRPr lang="en-US"/>
          </a:p>
          <a:p>
            <a:endParaRPr lang="en-US"/>
          </a:p>
        </p:txBody>
      </p:sp>
      <p:pic>
        <p:nvPicPr>
          <p:cNvPr id="11268" name="Content Placeholder 4" descr="Blended Learning | Temasek Polytechnic"/>
          <p:cNvPicPr>
            <a:picLocks noGrp="1" noChangeAspect="1"/>
          </p:cNvPicPr>
          <p:nvPr>
            <p:ph sz="half" idx="2"/>
          </p:nvPr>
        </p:nvPicPr>
        <p:blipFill>
          <a:blip r:embed="rId1">
            <a:extLst>
              <a:ext uri="{28A0092B-C50C-407E-A947-70E740481C1C}">
                <a14:useLocalDpi xmlns:a14="http://schemas.microsoft.com/office/drawing/2010/main" val="0"/>
              </a:ext>
            </a:extLst>
          </a:blip>
          <a:srcRect/>
          <a:stretch>
            <a:fillRect/>
          </a:stretch>
        </p:blipFill>
        <p:spPr>
          <a:xfrm>
            <a:off x="6689090" y="1825625"/>
            <a:ext cx="4193540" cy="351028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Penyajian Pembelajaran dengan Blended Learning:</a:t>
            </a:r>
            <a:br>
              <a:rPr lang="en-US"/>
            </a:br>
            <a:r>
              <a:rPr lang="en-US">
                <a:sym typeface="+mn-ea"/>
              </a:rPr>
              <a:t>Lima kunci sukses</a:t>
            </a:r>
            <a:endParaRPr lang="en-US"/>
          </a:p>
        </p:txBody>
      </p:sp>
      <p:sp>
        <p:nvSpPr>
          <p:cNvPr id="3" name="Content Placeholder 2"/>
          <p:cNvSpPr>
            <a:spLocks noGrp="1"/>
          </p:cNvSpPr>
          <p:nvPr>
            <p:ph idx="1"/>
          </p:nvPr>
        </p:nvSpPr>
        <p:spPr/>
        <p:txBody>
          <a:bodyPr/>
          <a:p>
            <a:r>
              <a:rPr lang="en-US"/>
              <a:t>a. Live Event, yaitu bahwa guru akan sukses dalam meningkatkan pembelajaran dengan blended learning jika guru dapat melakukan sinkronisasi antara pembelajaran tatap muka dan pembelajaran virtual dalam waktu dan tempat yang sama secara langsung di kelas (live classroom) ataupun dalam waktu sama tetapi tempat berbeda (virtual classroom) yang dirancang dengan baik untuk untuk mencapai tujuan pembelajaran.</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r>
              <a:rPr lang="en-US"/>
              <a:t>b. Self-Paced Learning, yaitu bahwa guru akan sukses dalam meningkatkan pembelajaran dengan blended learning jika guru dapat melakukan pengkombinasian pembelajaran tatap muka dan pembelajaran mandiri (self-paced learning) baik dalam bentuk text-based maupun multimedia-based (video, animasi, simulasi, gambar, audio, atau kombinasi dari media tersebut) yang dapat diakses secara online (via web atau via mobile dovice dalam aplikasi: streaming audio, streaming video, e-book, yang dapat diakses oleh siswa kapan saja dan di mana saja, untuk diakses secara offline dalam bentuk CD, dan cetak.</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15622</Words>
  <Application>WPS Presentation</Application>
  <PresentationFormat>Widescreen</PresentationFormat>
  <Paragraphs>321</Paragraphs>
  <Slides>41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41</vt:i4>
      </vt:variant>
    </vt:vector>
  </HeadingPairs>
  <TitlesOfParts>
    <vt:vector size="51" baseType="lpstr">
      <vt:lpstr>Arial</vt:lpstr>
      <vt:lpstr>SimSun</vt:lpstr>
      <vt:lpstr>Wingdings</vt:lpstr>
      <vt:lpstr>Calibri Light</vt:lpstr>
      <vt:lpstr>Calibri</vt:lpstr>
      <vt:lpstr>Microsoft YaHei</vt:lpstr>
      <vt:lpstr>Arial Unicode MS</vt:lpstr>
      <vt:lpstr>Wingdings</vt:lpstr>
      <vt:lpstr>Wingdings 2</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GENRE-BASED APPROACH   (Feez &amp; Joyce, 1998) </vt:lpstr>
      <vt:lpstr>BUILDING THE CONTEXT OR KNOWLEDGE  OF  THE FIELD (NEGOTIATING FIELD)</vt:lpstr>
      <vt:lpstr>CONTEXT-BUILDING ACTIVITIES</vt:lpstr>
      <vt:lpstr>NOTES FOR TEACHERS</vt:lpstr>
      <vt:lpstr>MODELLING AND DECONSTRUCTING  THE  TEXT</vt:lpstr>
      <vt:lpstr>ACTIVITIES AT EACH LEVEL OF LANGUAGE</vt:lpstr>
      <vt:lpstr>NOTES FOR TEACHERS</vt:lpstr>
      <vt:lpstr>JOINT CONSTRUCTION OF  TEXT</vt:lpstr>
      <vt:lpstr>ACTIVITIES</vt:lpstr>
      <vt:lpstr>NOTES FOR TEACHERS</vt:lpstr>
      <vt:lpstr>INDEPENDENT CONSTRUCTION OF  TEXT</vt:lpstr>
      <vt:lpstr>ACTIVITIES</vt:lpstr>
      <vt:lpstr>PowerPoint 演示文稿</vt:lpstr>
      <vt:lpstr>LINKING TO RELATED TEXTS  (optional – depending on students’ proficiency level)</vt:lpstr>
      <vt:lpstr>ACTIVITIES</vt:lpstr>
      <vt:lpstr>CONTOH REALISASI  METODE SAINTIFIK DALAM GBA</vt:lpstr>
      <vt:lpstr>CONTOH REALISASI  METODE SAINTIFIK DALAM GBA</vt:lpstr>
      <vt:lpstr>CONTOH REALISASI  METODE SAINTIFIK DALAM GBA</vt:lpstr>
      <vt:lpstr>CONTOH REALISASI  METODE SAINTIFIK DALAM GBA</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BLENDED LEARNING PADA PEMBELAJARAN BAHASA   DI MASA PANDEMI</dc:title>
  <dc:creator/>
  <cp:lastModifiedBy>Asus</cp:lastModifiedBy>
  <cp:revision>1</cp:revision>
  <dcterms:created xsi:type="dcterms:W3CDTF">2020-10-16T14:11:26Z</dcterms:created>
  <dcterms:modified xsi:type="dcterms:W3CDTF">2020-10-16T14:11:26Z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